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91" r:id="rId2"/>
    <p:sldId id="292" r:id="rId3"/>
    <p:sldId id="274" r:id="rId4"/>
    <p:sldId id="275" r:id="rId5"/>
    <p:sldId id="273" r:id="rId6"/>
    <p:sldId id="290" r:id="rId7"/>
    <p:sldId id="266" r:id="rId8"/>
    <p:sldId id="267" r:id="rId9"/>
    <p:sldId id="268" r:id="rId10"/>
    <p:sldId id="270" r:id="rId11"/>
    <p:sldId id="269" r:id="rId12"/>
    <p:sldId id="271" r:id="rId13"/>
    <p:sldId id="289" r:id="rId14"/>
    <p:sldId id="276" r:id="rId15"/>
    <p:sldId id="279" r:id="rId16"/>
    <p:sldId id="277" r:id="rId17"/>
    <p:sldId id="278" r:id="rId18"/>
    <p:sldId id="280" r:id="rId19"/>
    <p:sldId id="285" r:id="rId20"/>
    <p:sldId id="281" r:id="rId21"/>
    <p:sldId id="283" r:id="rId22"/>
    <p:sldId id="284" r:id="rId23"/>
    <p:sldId id="282" r:id="rId24"/>
    <p:sldId id="286" r:id="rId25"/>
    <p:sldId id="287" r:id="rId26"/>
    <p:sldId id="288" r:id="rId27"/>
    <p:sldId id="293" r:id="rId28"/>
    <p:sldId id="29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3"/>
    <p:restoredTop sz="87816"/>
  </p:normalViewPr>
  <p:slideViewPr>
    <p:cSldViewPr>
      <p:cViewPr varScale="1">
        <p:scale>
          <a:sx n="100" d="100"/>
          <a:sy n="100" d="100"/>
        </p:scale>
        <p:origin x="16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AC0D-141B-4C89-9285-8C3C657E82C9}" type="datetimeFigureOut">
              <a:rPr lang="en-US" smtClean="0"/>
              <a:t>5/31/2022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E8CBD4-4927-49AE-B0E8-79CD51B13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5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F2DB7C-27F6-449D-9698-309D7635AA1F}" type="slidenum">
              <a:rPr kumimoji="0" lang="en-US" sz="1000" b="0" i="1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567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4FA3-23EC-429C-A911-EACCC35026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66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85BD-CA65-4813-A0DE-51A2B81137B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0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52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47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2DB7C-27F6-449D-9698-309D7635AA1F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1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F2DB7C-27F6-449D-9698-309D7635AA1F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293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01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11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13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89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53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CBD4-4927-49AE-B0E8-79CD51B138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5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19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5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2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38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1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47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31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07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49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78">
                <a:solidFill>
                  <a:schemeClr val="tx1">
                    <a:tint val="75000"/>
                  </a:schemeClr>
                </a:solidFill>
              </a:defRPr>
            </a:lvl1pPr>
            <a:lvl2pPr marL="4064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2810" indent="0">
              <a:buNone/>
              <a:defRPr sz="1422">
                <a:solidFill>
                  <a:schemeClr val="tx1">
                    <a:tint val="75000"/>
                  </a:schemeClr>
                </a:solidFill>
              </a:defRPr>
            </a:lvl3pPr>
            <a:lvl4pPr marL="1219215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4pPr>
            <a:lvl5pPr marL="1625620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5pPr>
            <a:lvl6pPr marL="2032025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6pPr>
            <a:lvl7pPr marL="2438430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7pPr>
            <a:lvl8pPr marL="2844836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8pPr>
            <a:lvl9pPr marL="3251241" indent="0">
              <a:buNone/>
              <a:defRPr sz="12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5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95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17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55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01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44E6D-C8E0-4ED8-A8D3-5128CE44C2B4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5/31/2022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CD759-3A0C-496E-B69D-DFC85A15C6CB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178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812810" rtl="0" eaLnBrk="1" latinLnBrk="0" hangingPunct="1">
        <a:spcBef>
          <a:spcPct val="0"/>
        </a:spcBef>
        <a:buNone/>
        <a:defRPr sz="39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4" indent="-304804" algn="l" defTabSz="812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44" kern="1200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defTabSz="81281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89" kern="1200">
          <a:solidFill>
            <a:schemeClr val="tx1"/>
          </a:solidFill>
          <a:latin typeface="+mn-lt"/>
          <a:ea typeface="+mn-ea"/>
          <a:cs typeface="+mn-cs"/>
        </a:defRPr>
      </a:lvl2pPr>
      <a:lvl3pPr marL="1016013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422418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–"/>
        <a:defRPr sz="1778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»"/>
        <a:defRPr sz="1778" kern="1200">
          <a:solidFill>
            <a:schemeClr val="tx1"/>
          </a:solidFill>
          <a:latin typeface="+mn-lt"/>
          <a:ea typeface="+mn-ea"/>
          <a:cs typeface="+mn-cs"/>
        </a:defRPr>
      </a:lvl5pPr>
      <a:lvl6pPr marL="2235228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6pPr>
      <a:lvl7pPr marL="2641633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7pPr>
      <a:lvl8pPr marL="3048038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8pPr>
      <a:lvl9pPr marL="3454443" indent="-203203" algn="l" defTabSz="812810" rtl="0" eaLnBrk="1" latinLnBrk="0" hangingPunct="1">
        <a:spcBef>
          <a:spcPct val="20000"/>
        </a:spcBef>
        <a:buFont typeface="Arial" panose="020B0604020202020204" pitchFamily="34" charset="0"/>
        <a:buChar char="•"/>
        <a:defRPr sz="17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?term=2341765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74714"/>
            <a:ext cx="8686800" cy="1154289"/>
          </a:xfrm>
        </p:spPr>
        <p:txBody>
          <a:bodyPr>
            <a:normAutofit/>
          </a:bodyPr>
          <a:lstStyle/>
          <a:p>
            <a:r>
              <a:rPr lang="en-US" sz="5400" dirty="0"/>
              <a:t>Hospital-acquired Infection</a:t>
            </a:r>
            <a:endParaRPr lang="en-US" sz="5333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429000"/>
            <a:ext cx="8839200" cy="97888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Infectious Diseases Elective</a:t>
            </a:r>
          </a:p>
        </p:txBody>
      </p:sp>
    </p:spTree>
    <p:extLst>
      <p:ext uri="{BB962C8B-B14F-4D97-AF65-F5344CB8AC3E}">
        <p14:creationId xmlns:p14="http://schemas.microsoft.com/office/powerpoint/2010/main" val="2156806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Empiric therapy:  coverage for </a:t>
            </a:r>
            <a:r>
              <a:rPr lang="en-US" i="1" dirty="0"/>
              <a:t>S. aureus</a:t>
            </a:r>
            <a:r>
              <a:rPr lang="en-US" dirty="0"/>
              <a:t>, PSAE/GN bacilli in all regimens</a:t>
            </a:r>
          </a:p>
          <a:p>
            <a:pPr lvl="1"/>
            <a:r>
              <a:rPr lang="en-US" dirty="0"/>
              <a:t>MRSA coverage (</a:t>
            </a:r>
            <a:r>
              <a:rPr lang="en-US" dirty="0" err="1"/>
              <a:t>vanc</a:t>
            </a:r>
            <a:r>
              <a:rPr lang="en-US" dirty="0"/>
              <a:t> or linezolid) if:  prior IV </a:t>
            </a:r>
            <a:r>
              <a:rPr lang="en-US" dirty="0" err="1"/>
              <a:t>antibx</a:t>
            </a:r>
            <a:r>
              <a:rPr lang="en-US" dirty="0"/>
              <a:t> use within 90 days, if treated in a unit with &gt; 20% of </a:t>
            </a:r>
            <a:r>
              <a:rPr lang="en-US" i="1" dirty="0"/>
              <a:t>S. aureus </a:t>
            </a:r>
            <a:r>
              <a:rPr lang="en-US" dirty="0"/>
              <a:t>isolates are methicillin-R or not known, or high risk for mortality</a:t>
            </a:r>
          </a:p>
          <a:p>
            <a:pPr lvl="1"/>
            <a:r>
              <a:rPr lang="en-US" dirty="0"/>
              <a:t>2 PSAE drugs from different classes if: prior IV antibiotic use within 90 days, high risk for mortality (narrow to monotherapy)</a:t>
            </a:r>
          </a:p>
          <a:p>
            <a:pPr lvl="1"/>
            <a:r>
              <a:rPr lang="en-US" dirty="0"/>
              <a:t>Avoid aminoglycosides/</a:t>
            </a:r>
            <a:r>
              <a:rPr lang="en-US" dirty="0" err="1"/>
              <a:t>colistin</a:t>
            </a:r>
            <a:r>
              <a:rPr lang="en-US" dirty="0"/>
              <a:t> if alternative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124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Empiric therapy:  coverage for </a:t>
            </a:r>
            <a:r>
              <a:rPr lang="en-US" i="1" dirty="0"/>
              <a:t>S. aureus</a:t>
            </a:r>
            <a:r>
              <a:rPr lang="en-US" dirty="0"/>
              <a:t>, PSAE/GN bacilli in all regimens</a:t>
            </a:r>
          </a:p>
          <a:p>
            <a:pPr lvl="1"/>
            <a:r>
              <a:rPr lang="en-US" dirty="0"/>
              <a:t>MRSA coverage (</a:t>
            </a:r>
            <a:r>
              <a:rPr lang="en-US" dirty="0" err="1"/>
              <a:t>vanc</a:t>
            </a:r>
            <a:r>
              <a:rPr lang="en-US" dirty="0"/>
              <a:t> or linezolid) if:  prior IV antibiotic use within 90 days, septic shock, ARDS, &gt;5 days hospitalization, acute RRT at time of onset, if patient treated in a unit with &gt; 10-20% of </a:t>
            </a:r>
            <a:r>
              <a:rPr lang="en-US" i="1" dirty="0"/>
              <a:t>S. aureus </a:t>
            </a:r>
            <a:r>
              <a:rPr lang="en-US" dirty="0"/>
              <a:t>isolates being methicillin-R (or not known)</a:t>
            </a:r>
          </a:p>
          <a:p>
            <a:pPr lvl="1"/>
            <a:r>
              <a:rPr lang="en-US" dirty="0"/>
              <a:t>2 PSAE drugs from different classes if: above risks and if in unit where &gt;10% of PSAE</a:t>
            </a:r>
            <a:r>
              <a:rPr lang="en-US" i="1" dirty="0"/>
              <a:t> </a:t>
            </a:r>
            <a:r>
              <a:rPr lang="en-US" dirty="0"/>
              <a:t>isolates are resistant to the drug being considered for monotherapy </a:t>
            </a:r>
          </a:p>
          <a:p>
            <a:pPr lvl="1"/>
            <a:r>
              <a:rPr lang="en-US" dirty="0"/>
              <a:t>Avoid aminoglycosides/</a:t>
            </a:r>
            <a:r>
              <a:rPr lang="en-US" dirty="0" err="1"/>
              <a:t>colistin</a:t>
            </a:r>
            <a:r>
              <a:rPr lang="en-US" dirty="0"/>
              <a:t> if alternative available</a:t>
            </a:r>
          </a:p>
        </p:txBody>
      </p:sp>
    </p:spTree>
    <p:extLst>
      <p:ext uri="{BB962C8B-B14F-4D97-AF65-F5344CB8AC3E}">
        <p14:creationId xmlns:p14="http://schemas.microsoft.com/office/powerpoint/2010/main" val="297080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VAP/HAP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pneumonia with organism resistant to all but aminoglycosides/</a:t>
            </a:r>
            <a:r>
              <a:rPr lang="en-US" dirty="0" err="1"/>
              <a:t>polymyxins</a:t>
            </a:r>
            <a:r>
              <a:rPr lang="en-US" dirty="0"/>
              <a:t> (</a:t>
            </a:r>
            <a:r>
              <a:rPr lang="en-US" dirty="0" err="1"/>
              <a:t>colistin</a:t>
            </a:r>
            <a:r>
              <a:rPr lang="en-US" dirty="0"/>
              <a:t>) recommend IV + inhaled therapy</a:t>
            </a:r>
          </a:p>
          <a:p>
            <a:r>
              <a:rPr lang="en-US" dirty="0"/>
              <a:t>Treatment duration 7 days</a:t>
            </a:r>
          </a:p>
          <a:p>
            <a:pPr lvl="1"/>
            <a:r>
              <a:rPr lang="en-US" dirty="0"/>
              <a:t>Adjust depending on rate of improvement of clinical/radiographic/laboratory parameters</a:t>
            </a:r>
          </a:p>
          <a:p>
            <a:pPr lvl="1"/>
            <a:r>
              <a:rPr lang="en-US" dirty="0"/>
              <a:t>Therapy should be de-escalated as able</a:t>
            </a:r>
          </a:p>
          <a:p>
            <a:pPr lvl="1"/>
            <a:r>
              <a:rPr lang="en-US" dirty="0" err="1"/>
              <a:t>Procalcitonin</a:t>
            </a:r>
            <a:r>
              <a:rPr lang="en-US" dirty="0"/>
              <a:t> to help de-escalate</a:t>
            </a:r>
          </a:p>
        </p:txBody>
      </p:sp>
    </p:spTree>
    <p:extLst>
      <p:ext uri="{BB962C8B-B14F-4D97-AF65-F5344CB8AC3E}">
        <p14:creationId xmlns:p14="http://schemas.microsoft.com/office/powerpoint/2010/main" val="2324652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Sterilize/maintain respiratory equipment</a:t>
            </a:r>
          </a:p>
          <a:p>
            <a:r>
              <a:rPr lang="en-US" dirty="0"/>
              <a:t>NIV if feasible as alternative to intubation</a:t>
            </a:r>
          </a:p>
          <a:p>
            <a:r>
              <a:rPr lang="en-US" dirty="0"/>
              <a:t>HOB &gt; 30-45 degrees</a:t>
            </a:r>
          </a:p>
          <a:p>
            <a:r>
              <a:rPr lang="en-US" dirty="0"/>
              <a:t>Daily oral care</a:t>
            </a:r>
          </a:p>
          <a:p>
            <a:r>
              <a:rPr lang="en-US" dirty="0"/>
              <a:t>Daily interruption of sedation to assess readiness for </a:t>
            </a:r>
            <a:r>
              <a:rPr lang="en-US" dirty="0" err="1"/>
              <a:t>extubation</a:t>
            </a:r>
            <a:r>
              <a:rPr lang="en-US" dirty="0"/>
              <a:t> using spontaneous breathing trials</a:t>
            </a:r>
          </a:p>
          <a:p>
            <a:r>
              <a:rPr lang="en-US" dirty="0"/>
              <a:t>Subglottic suctioning</a:t>
            </a:r>
          </a:p>
          <a:p>
            <a:pPr marL="0" indent="0">
              <a:buNone/>
            </a:pPr>
            <a:r>
              <a:rPr lang="en-US" sz="2400" dirty="0"/>
              <a:t>*VAP prevention “bundles” improve outcomes</a:t>
            </a:r>
          </a:p>
        </p:txBody>
      </p:sp>
    </p:spTree>
    <p:extLst>
      <p:ext uri="{BB962C8B-B14F-4D97-AF65-F5344CB8AC3E}">
        <p14:creationId xmlns:p14="http://schemas.microsoft.com/office/powerpoint/2010/main" val="3276446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Catheter-associated urinary tract infection</a:t>
            </a:r>
          </a:p>
          <a:p>
            <a:pPr lvl="1"/>
            <a:r>
              <a:rPr lang="en-US" sz="2800" dirty="0"/>
              <a:t>Largest proportion (40%) of HAIs</a:t>
            </a:r>
          </a:p>
          <a:p>
            <a:pPr lvl="1"/>
            <a:r>
              <a:rPr lang="en-US" sz="2800" dirty="0"/>
              <a:t>Duration of catheter is directly proportional to the risk of CAUTI and often placed for inappropriate indications</a:t>
            </a:r>
          </a:p>
          <a:p>
            <a:pPr lvl="1"/>
            <a:r>
              <a:rPr lang="en-US" sz="2800" dirty="0"/>
              <a:t>Pathogens: </a:t>
            </a:r>
            <a:r>
              <a:rPr lang="en-US" sz="2800" i="1" dirty="0"/>
              <a:t>E. coli, Enterococcus</a:t>
            </a:r>
            <a:r>
              <a:rPr lang="en-US" sz="2800" dirty="0"/>
              <a:t>,</a:t>
            </a:r>
            <a:r>
              <a:rPr lang="en-US" sz="2800" i="1" dirty="0"/>
              <a:t> Pseudomonas aeruginosa,</a:t>
            </a:r>
            <a:r>
              <a:rPr lang="en-US" sz="2800" dirty="0"/>
              <a:t> </a:t>
            </a:r>
            <a:r>
              <a:rPr lang="en-US" sz="2800" i="1" dirty="0"/>
              <a:t>Klebsiella </a:t>
            </a:r>
            <a:r>
              <a:rPr lang="en-US" sz="2800" i="1" dirty="0" err="1"/>
              <a:t>spp</a:t>
            </a:r>
            <a:r>
              <a:rPr lang="en-US" sz="2800" dirty="0"/>
              <a:t>, *</a:t>
            </a:r>
            <a:r>
              <a:rPr lang="en-US" sz="2800" i="1" dirty="0"/>
              <a:t>Candida albicans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744957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* </a:t>
            </a:r>
            <a:r>
              <a:rPr lang="en-US" dirty="0" err="1">
                <a:solidFill>
                  <a:schemeClr val="tx2"/>
                </a:solidFill>
              </a:rPr>
              <a:t>Candiduria</a:t>
            </a:r>
            <a:r>
              <a:rPr lang="en-US" dirty="0">
                <a:solidFill>
                  <a:schemeClr val="tx2"/>
                </a:solidFill>
              </a:rPr>
              <a:t> = remove or change catheter, rarely requires treatment</a:t>
            </a:r>
          </a:p>
        </p:txBody>
      </p:sp>
    </p:spTree>
    <p:extLst>
      <p:ext uri="{BB962C8B-B14F-4D97-AF65-F5344CB8AC3E}">
        <p14:creationId xmlns:p14="http://schemas.microsoft.com/office/powerpoint/2010/main" val="2196958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Prevention OF CAUTI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catheters if feasible (consider alternates to measuring I/O, emptying bladder or dealing with incontinence)</a:t>
            </a:r>
          </a:p>
          <a:p>
            <a:r>
              <a:rPr lang="en-US" dirty="0"/>
              <a:t>Insert with aseptic techniques/sterile equipment</a:t>
            </a:r>
          </a:p>
          <a:p>
            <a:r>
              <a:rPr lang="en-US" dirty="0"/>
              <a:t>Assess daily need for continued catheter</a:t>
            </a:r>
          </a:p>
          <a:p>
            <a:r>
              <a:rPr lang="en-US" dirty="0"/>
              <a:t>Closed drainage system (no culture from open system), keep bag below level of bladder</a:t>
            </a:r>
          </a:p>
          <a:p>
            <a:r>
              <a:rPr lang="en-US" dirty="0"/>
              <a:t>No prophylactic antibiotics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72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Diagnosis: </a:t>
            </a:r>
            <a:r>
              <a:rPr lang="en-US" sz="2800" u="sng" dirty="0"/>
              <a:t>in setting of workup for fever, leukocytosis or other signs/symptoms of systemic infection</a:t>
            </a:r>
            <a:r>
              <a:rPr lang="en-US" sz="2800" dirty="0"/>
              <a:t> in hospitalized patient with urinary catheter:</a:t>
            </a:r>
          </a:p>
          <a:p>
            <a:pPr lvl="1"/>
            <a:r>
              <a:rPr lang="en-US" sz="2800" dirty="0"/>
              <a:t>Pyuria + bacteriuria (send culture and susceptibility only if symptoms + pyuria)</a:t>
            </a:r>
          </a:p>
          <a:p>
            <a:pPr lvl="2"/>
            <a:r>
              <a:rPr lang="en-US" sz="2400" b="0" i="0" dirty="0">
                <a:effectLst/>
              </a:rPr>
              <a:t>≥10</a:t>
            </a:r>
            <a:r>
              <a:rPr lang="en-US" sz="2400" b="0" i="0" baseline="30000" dirty="0">
                <a:effectLst/>
              </a:rPr>
              <a:t>3 </a:t>
            </a:r>
            <a:r>
              <a:rPr lang="en-US" sz="2400" b="0" i="0" dirty="0">
                <a:effectLst/>
              </a:rPr>
              <a:t>CFU </a:t>
            </a:r>
            <a:r>
              <a:rPr lang="en-US" sz="2400" b="0" i="0" dirty="0" err="1">
                <a:effectLst/>
              </a:rPr>
              <a:t>uropathogenic</a:t>
            </a:r>
            <a:r>
              <a:rPr lang="en-US" sz="2400" b="0" i="0" dirty="0">
                <a:effectLst/>
              </a:rPr>
              <a:t> bacteria</a:t>
            </a:r>
            <a:endParaRPr lang="en-US" sz="2444" dirty="0"/>
          </a:p>
          <a:p>
            <a:r>
              <a:rPr lang="en-US" sz="2800" dirty="0"/>
              <a:t>Pyuria and/or bacteriuria are common in setting of catheters and routine UA/UC is not indicated if no symptoms or signs of systemic infection</a:t>
            </a:r>
          </a:p>
        </p:txBody>
      </p:sp>
    </p:spTree>
    <p:extLst>
      <p:ext uri="{BB962C8B-B14F-4D97-AF65-F5344CB8AC3E}">
        <p14:creationId xmlns:p14="http://schemas.microsoft.com/office/powerpoint/2010/main" val="2672614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or change catheter</a:t>
            </a:r>
          </a:p>
          <a:p>
            <a:r>
              <a:rPr lang="en-US" dirty="0"/>
              <a:t>7-10 days of directed antibiotic therapy, de-escalate as feasible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20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CLABSI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CLABSI (central-line associated blood stream infection) = clinical definition</a:t>
            </a:r>
          </a:p>
          <a:p>
            <a:pPr lvl="1"/>
            <a:r>
              <a:rPr lang="en-US" dirty="0"/>
              <a:t>Catheter-related blood stream infection (Patient safety definition) -&gt; may overestimate clinical cases</a:t>
            </a:r>
          </a:p>
          <a:p>
            <a:r>
              <a:rPr lang="en-US" dirty="0"/>
              <a:t>~250,000/</a:t>
            </a:r>
            <a:r>
              <a:rPr lang="en-US" dirty="0" err="1"/>
              <a:t>yr</a:t>
            </a:r>
            <a:r>
              <a:rPr lang="en-US" dirty="0"/>
              <a:t>, </a:t>
            </a:r>
            <a:r>
              <a:rPr lang="en-US" dirty="0" err="1"/>
              <a:t>inc</a:t>
            </a:r>
            <a:r>
              <a:rPr lang="en-US" dirty="0"/>
              <a:t> length of stay, 35% mortality</a:t>
            </a:r>
          </a:p>
          <a:p>
            <a:r>
              <a:rPr lang="en-US" dirty="0"/>
              <a:t>Consider if:</a:t>
            </a:r>
          </a:p>
          <a:p>
            <a:pPr lvl="1"/>
            <a:r>
              <a:rPr lang="en-US" dirty="0"/>
              <a:t>Hospitalized patient with new fever, sepsis in setting of central-line (for at least 2 days) and no obvious sign or symptom of alternate infection</a:t>
            </a:r>
          </a:p>
          <a:p>
            <a:r>
              <a:rPr lang="en-US" dirty="0"/>
              <a:t>Diagnosis: at least 2 sets BCs (1 peripheral) taken before antibiotic therapy</a:t>
            </a:r>
          </a:p>
        </p:txBody>
      </p:sp>
    </p:spTree>
    <p:extLst>
      <p:ext uri="{BB962C8B-B14F-4D97-AF65-F5344CB8AC3E}">
        <p14:creationId xmlns:p14="http://schemas.microsoft.com/office/powerpoint/2010/main" val="835667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CLABSI Prevention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need for catheter prior to placement and daily</a:t>
            </a:r>
          </a:p>
          <a:p>
            <a:r>
              <a:rPr lang="en-US" dirty="0"/>
              <a:t>Placement with sterile technique (care bundle)</a:t>
            </a:r>
          </a:p>
          <a:p>
            <a:r>
              <a:rPr lang="en-US" dirty="0"/>
              <a:t>Subclavian&gt;IJ&gt;femoral site</a:t>
            </a:r>
          </a:p>
          <a:p>
            <a:r>
              <a:rPr lang="en-US" dirty="0"/>
              <a:t>Use fewest lumens as necessary (also helps prevent </a:t>
            </a:r>
            <a:r>
              <a:rPr lang="en-US" dirty="0" err="1"/>
              <a:t>cath</a:t>
            </a:r>
            <a:r>
              <a:rPr lang="en-US" dirty="0"/>
              <a:t>-related DVT)</a:t>
            </a:r>
          </a:p>
          <a:p>
            <a:r>
              <a:rPr lang="en-US" dirty="0"/>
              <a:t>Minimum weekly IV-line (dressing) care</a:t>
            </a:r>
          </a:p>
        </p:txBody>
      </p:sp>
    </p:spTree>
    <p:extLst>
      <p:ext uri="{BB962C8B-B14F-4D97-AF65-F5344CB8AC3E}">
        <p14:creationId xmlns:p14="http://schemas.microsoft.com/office/powerpoint/2010/main" val="193430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3400"/>
            <a:ext cx="8229600" cy="4199467"/>
          </a:xfrm>
        </p:spPr>
        <p:txBody>
          <a:bodyPr>
            <a:normAutofit/>
          </a:bodyPr>
          <a:lstStyle/>
          <a:p>
            <a:r>
              <a:rPr lang="en-US" dirty="0"/>
              <a:t>Definitions of hospital-acquired</a:t>
            </a:r>
          </a:p>
          <a:p>
            <a:r>
              <a:rPr lang="en-US" dirty="0"/>
              <a:t>Isolation precautions</a:t>
            </a:r>
          </a:p>
          <a:p>
            <a:r>
              <a:rPr lang="en-US" dirty="0"/>
              <a:t>HAP/VAP</a:t>
            </a:r>
          </a:p>
          <a:p>
            <a:r>
              <a:rPr lang="en-US" dirty="0"/>
              <a:t>CAUTI</a:t>
            </a:r>
          </a:p>
          <a:p>
            <a:r>
              <a:rPr lang="en-US" i="1" dirty="0"/>
              <a:t>C. difficile</a:t>
            </a:r>
          </a:p>
          <a:p>
            <a:r>
              <a:rPr lang="en-US" dirty="0"/>
              <a:t>MRSA bacteremia</a:t>
            </a:r>
          </a:p>
        </p:txBody>
      </p:sp>
    </p:spTree>
    <p:extLst>
      <p:ext uri="{BB962C8B-B14F-4D97-AF65-F5344CB8AC3E}">
        <p14:creationId xmlns:p14="http://schemas.microsoft.com/office/powerpoint/2010/main" val="847178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CLABSI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Suspected if bacteremia found without another obvious source for secondary bacteremia</a:t>
            </a:r>
          </a:p>
          <a:p>
            <a:r>
              <a:rPr lang="en-US" sz="2800" dirty="0"/>
              <a:t>Common pathogens: </a:t>
            </a:r>
            <a:r>
              <a:rPr lang="en-US" sz="2800" i="1" dirty="0"/>
              <a:t>S. epidermidis, S. aureus</a:t>
            </a:r>
            <a:r>
              <a:rPr lang="en-US" sz="2800" dirty="0"/>
              <a:t>, Enterococcus spp., Candida spp., </a:t>
            </a:r>
            <a:r>
              <a:rPr lang="en-US" sz="2800" i="1" dirty="0"/>
              <a:t>K. pneumoniae</a:t>
            </a:r>
            <a:r>
              <a:rPr lang="en-US" sz="2800" dirty="0"/>
              <a:t>, Pseudomonas </a:t>
            </a:r>
          </a:p>
          <a:p>
            <a:r>
              <a:rPr lang="en-US" sz="2800" dirty="0"/>
              <a:t>Treatment: remove line</a:t>
            </a:r>
          </a:p>
          <a:p>
            <a:pPr lvl="1"/>
            <a:r>
              <a:rPr lang="en-US" sz="2800" dirty="0"/>
              <a:t>Antibiotic therapy: 5-14 days directed intravenous antibiotic depending on pathogen</a:t>
            </a:r>
          </a:p>
          <a:p>
            <a:pPr lvl="1"/>
            <a:r>
              <a:rPr lang="en-US" sz="2800" dirty="0"/>
              <a:t>For guidelines: see IDSA</a:t>
            </a:r>
          </a:p>
        </p:txBody>
      </p:sp>
    </p:spTree>
    <p:extLst>
      <p:ext uri="{BB962C8B-B14F-4D97-AF65-F5344CB8AC3E}">
        <p14:creationId xmlns:p14="http://schemas.microsoft.com/office/powerpoint/2010/main" val="4002391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S. aureus</a:t>
            </a:r>
            <a:r>
              <a:rPr lang="en-US" dirty="0"/>
              <a:t> bacteremia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High rate of mortality ~20-40%</a:t>
            </a:r>
          </a:p>
          <a:p>
            <a:r>
              <a:rPr lang="en-US" dirty="0"/>
              <a:t>Treatment failure (death within 30 days following treatment, persistent bacteremia &gt;10 days after initiation of appropriate therapy, or recurrence of bacteremia within 60 days of discontinuing therapy) is common</a:t>
            </a:r>
          </a:p>
          <a:p>
            <a:r>
              <a:rPr lang="en-US" b="0" dirty="0">
                <a:effectLst/>
              </a:rPr>
              <a:t>Ma</a:t>
            </a:r>
            <a:r>
              <a:rPr lang="en-US" b="0" i="0" dirty="0">
                <a:effectLst/>
              </a:rPr>
              <a:t>y develop from a vascular catheter or secondary to a primary </a:t>
            </a:r>
            <a:r>
              <a:rPr lang="en-US" b="0" i="1" dirty="0">
                <a:effectLst/>
              </a:rPr>
              <a:t>S. aureus</a:t>
            </a:r>
            <a:r>
              <a:rPr lang="en-US" b="0" i="0" dirty="0">
                <a:effectLst/>
              </a:rPr>
              <a:t> skin and soft tissue infection, bone and joint infection or pneumonia</a:t>
            </a:r>
            <a:endParaRPr lang="en-US" dirty="0"/>
          </a:p>
          <a:p>
            <a:r>
              <a:rPr lang="en-US" dirty="0"/>
              <a:t>Should be considered “real” and treated appropriately as can lead to secondary infections such as endocarditis, septic arthritis/discitis or prosthetic joint infection</a:t>
            </a:r>
          </a:p>
          <a:p>
            <a:pPr lvl="1"/>
            <a:r>
              <a:rPr lang="en-US" dirty="0"/>
              <a:t>ID consult improves outcomes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2D88C3-18CF-4925-90B4-34790264DF45}"/>
              </a:ext>
            </a:extLst>
          </p:cNvPr>
          <p:cNvSpPr txBox="1"/>
          <p:nvPr/>
        </p:nvSpPr>
        <p:spPr>
          <a:xfrm>
            <a:off x="7391400" y="626019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fr-FR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</a:br>
            <a:r>
              <a:rPr lang="fr-FR" sz="1000" b="0" i="0" dirty="0">
                <a:effectLst/>
              </a:rPr>
              <a:t>Clin Infect Dis. 2013;56(4):527</a:t>
            </a:r>
            <a:r>
              <a:rPr lang="fr-FR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244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S. aureus</a:t>
            </a:r>
            <a:r>
              <a:rPr lang="en-US" dirty="0"/>
              <a:t> bacteremia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REQUIRES an echo (TEE - up to 25% have SBE)</a:t>
            </a:r>
          </a:p>
          <a:p>
            <a:r>
              <a:rPr lang="en-US" dirty="0"/>
              <a:t>Minimum 2 weeks of IV therapy if </a:t>
            </a:r>
            <a:r>
              <a:rPr lang="en-US" i="1" u="sng" dirty="0"/>
              <a:t>uncomplicated case</a:t>
            </a:r>
          </a:p>
          <a:p>
            <a:pPr lvl="1"/>
            <a:r>
              <a:rPr lang="en-US" dirty="0"/>
              <a:t>No endocarditis OR OTHER metastatic site of infection</a:t>
            </a:r>
          </a:p>
          <a:p>
            <a:pPr lvl="1"/>
            <a:r>
              <a:rPr lang="en-US" dirty="0"/>
              <a:t>No indwelling prosthetic materials (hardware, graft material)</a:t>
            </a:r>
          </a:p>
          <a:p>
            <a:pPr lvl="1"/>
            <a:r>
              <a:rPr lang="en-US" dirty="0"/>
              <a:t>Fever-free within 72 hours of directed therapy</a:t>
            </a:r>
          </a:p>
          <a:p>
            <a:pPr lvl="1"/>
            <a:r>
              <a:rPr lang="en-US" dirty="0"/>
              <a:t>FU BC at 96 hours are negative</a:t>
            </a:r>
          </a:p>
          <a:p>
            <a:r>
              <a:rPr lang="en-US" dirty="0"/>
              <a:t>Complicated </a:t>
            </a:r>
            <a:r>
              <a:rPr lang="en-US" i="1" u="sng" dirty="0"/>
              <a:t>patient</a:t>
            </a:r>
            <a:r>
              <a:rPr lang="en-US" dirty="0"/>
              <a:t>? Diabetic, immunosuppressed (systemic steroids or other immunosuppressive drugs, such as those used for transplantation) or neutropenic AND/OR if metastatic site of infection may need up to 4-6 weeks</a:t>
            </a:r>
          </a:p>
          <a:p>
            <a:r>
              <a:rPr lang="en-US" dirty="0"/>
              <a:t>MSSA = nafcillin/oxacillin or cefazolin</a:t>
            </a:r>
          </a:p>
          <a:p>
            <a:r>
              <a:rPr lang="en-US" dirty="0"/>
              <a:t>MRSA = vancomycin or </a:t>
            </a:r>
            <a:r>
              <a:rPr lang="en-US" dirty="0" err="1"/>
              <a:t>daptomycin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0" y="645789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000" u="sng" dirty="0" err="1">
                <a:solidFill>
                  <a:schemeClr val="tx2"/>
                </a:solidFill>
                <a:hlinkClick r:id="rId3" tooltip="European journal of clinical microbiology &amp; infectious diseases : official publication of the European Society of Clinical Microbiology."/>
              </a:rPr>
              <a:t>Eur</a:t>
            </a:r>
            <a:r>
              <a:rPr lang="en-US" sz="1000" u="sng" dirty="0">
                <a:solidFill>
                  <a:schemeClr val="tx2"/>
                </a:solidFill>
                <a:hlinkClick r:id="rId3" tooltip="European journal of clinical microbiology &amp; infectious diseases : official publication of the European Society of Clinical Microbiology."/>
              </a:rPr>
              <a:t> J </a:t>
            </a:r>
            <a:r>
              <a:rPr lang="en-US" sz="1000" u="sng" dirty="0" err="1">
                <a:solidFill>
                  <a:schemeClr val="tx2"/>
                </a:solidFill>
                <a:hlinkClick r:id="rId3" tooltip="European journal of clinical microbiology &amp; infectious diseases : official publication of the European Society of Clinical Microbiology."/>
              </a:rPr>
              <a:t>Clin</a:t>
            </a:r>
            <a:r>
              <a:rPr lang="en-US" sz="1000" u="sng" dirty="0">
                <a:solidFill>
                  <a:schemeClr val="tx2"/>
                </a:solidFill>
                <a:hlinkClick r:id="rId3" tooltip="European journal of clinical microbiology &amp; infectious diseases : official publication of the European Society of Clinical Microbiology."/>
              </a:rPr>
              <a:t> </a:t>
            </a:r>
            <a:r>
              <a:rPr lang="en-US" sz="1000" u="sng" dirty="0" err="1">
                <a:solidFill>
                  <a:schemeClr val="tx2"/>
                </a:solidFill>
                <a:hlinkClick r:id="rId3" tooltip="European journal of clinical microbiology &amp; infectious diseases : official publication of the European Society of Clinical Microbiology."/>
              </a:rPr>
              <a:t>Microbiol</a:t>
            </a:r>
            <a:r>
              <a:rPr lang="en-US" sz="1000" u="sng" dirty="0">
                <a:solidFill>
                  <a:schemeClr val="tx2"/>
                </a:solidFill>
                <a:hlinkClick r:id="rId3" tooltip="European journal of clinical microbiology &amp; infectious diseases : official publication of the European Society of Clinical Microbiology."/>
              </a:rPr>
              <a:t> Infect Dis.</a:t>
            </a:r>
            <a:r>
              <a:rPr lang="en-US" sz="1000" dirty="0">
                <a:solidFill>
                  <a:schemeClr val="tx2"/>
                </a:solidFill>
              </a:rPr>
              <a:t> 2013 Aug;32(8):1003-8. </a:t>
            </a:r>
            <a:r>
              <a:rPr lang="en-US" sz="1000" dirty="0" err="1">
                <a:solidFill>
                  <a:schemeClr val="tx2"/>
                </a:solidFill>
              </a:rPr>
              <a:t>doi</a:t>
            </a:r>
            <a:r>
              <a:rPr lang="en-US" sz="1000" dirty="0">
                <a:solidFill>
                  <a:schemeClr val="tx2"/>
                </a:solidFill>
              </a:rPr>
              <a:t>: 10.1007/s10096-013-1838-4. </a:t>
            </a:r>
            <a:r>
              <a:rPr lang="en-US" sz="1000" dirty="0" err="1">
                <a:solidFill>
                  <a:schemeClr val="tx2"/>
                </a:solidFill>
              </a:rPr>
              <a:t>Epub</a:t>
            </a:r>
            <a:r>
              <a:rPr lang="en-US" sz="1000" dirty="0">
                <a:solidFill>
                  <a:schemeClr val="tx2"/>
                </a:solidFill>
              </a:rPr>
              <a:t> 2013 Feb 17.</a:t>
            </a:r>
          </a:p>
        </p:txBody>
      </p:sp>
    </p:spTree>
    <p:extLst>
      <p:ext uri="{BB962C8B-B14F-4D97-AF65-F5344CB8AC3E}">
        <p14:creationId xmlns:p14="http://schemas.microsoft.com/office/powerpoint/2010/main" val="1111971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Clostridium difficile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C. diff </a:t>
            </a:r>
            <a:r>
              <a:rPr lang="en-US" dirty="0"/>
              <a:t>is a common health-care associated infection that is a significant cause of morbidity and mortality among especially older hospitalized adults</a:t>
            </a:r>
          </a:p>
          <a:p>
            <a:r>
              <a:rPr lang="en-US" i="1" dirty="0"/>
              <a:t>C. diff </a:t>
            </a:r>
            <a:r>
              <a:rPr lang="en-US" dirty="0"/>
              <a:t>is a spore-forming gram + (anaerobic) rod that produces toxin leading to colitis</a:t>
            </a:r>
          </a:p>
          <a:p>
            <a:pPr lvl="1"/>
            <a:r>
              <a:rPr lang="en-US" dirty="0"/>
              <a:t>Risk factors include antibiotic use, recent hospitalization and prior </a:t>
            </a:r>
            <a:r>
              <a:rPr lang="en-US" i="1" dirty="0"/>
              <a:t>C. diff </a:t>
            </a:r>
            <a:r>
              <a:rPr lang="en-US" dirty="0"/>
              <a:t>infection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1466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Clostridium difficile colitis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Diagnosis requires &gt; 3 watery stools/24 </a:t>
            </a:r>
            <a:r>
              <a:rPr lang="en-US" dirty="0" err="1"/>
              <a:t>hrs</a:t>
            </a:r>
            <a:r>
              <a:rPr lang="en-US" dirty="0"/>
              <a:t> (not on laxatives) in setting of system symptoms (abdominal pain, nausea, anorexia and/or fever)</a:t>
            </a:r>
          </a:p>
          <a:p>
            <a:r>
              <a:rPr lang="en-US" dirty="0"/>
              <a:t>Often presents with WBC &gt; 15 and can range from mild to severe with also AKI (</a:t>
            </a:r>
            <a:r>
              <a:rPr lang="en-US" dirty="0" err="1"/>
              <a:t>creat</a:t>
            </a:r>
            <a:r>
              <a:rPr lang="en-US" dirty="0"/>
              <a:t> &gt; 1.5) to fulminant colitis complicated by toxic megacolon/ileus and/or septic shock</a:t>
            </a:r>
          </a:p>
          <a:p>
            <a:r>
              <a:rPr lang="en-US" dirty="0"/>
              <a:t>Test: </a:t>
            </a:r>
            <a:r>
              <a:rPr lang="en-US" i="1" dirty="0"/>
              <a:t>C. </a:t>
            </a:r>
            <a:r>
              <a:rPr lang="en-US" i="1" dirty="0" err="1"/>
              <a:t>difficle</a:t>
            </a:r>
            <a:r>
              <a:rPr lang="en-US" i="1" dirty="0"/>
              <a:t> </a:t>
            </a:r>
            <a:r>
              <a:rPr lang="en-US" dirty="0"/>
              <a:t>PCR, EIA</a:t>
            </a:r>
          </a:p>
        </p:txBody>
      </p:sp>
    </p:spTree>
    <p:extLst>
      <p:ext uri="{BB962C8B-B14F-4D97-AF65-F5344CB8AC3E}">
        <p14:creationId xmlns:p14="http://schemas.microsoft.com/office/powerpoint/2010/main" val="42257112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Stop unnecessary antibiotics</a:t>
            </a:r>
          </a:p>
          <a:p>
            <a:r>
              <a:rPr lang="en-US" sz="2800" dirty="0"/>
              <a:t>Mild: oral fidaxomicin x 10 days (can consider po vancomycin if fidaxomicin cannot be obtained)</a:t>
            </a:r>
          </a:p>
          <a:p>
            <a:r>
              <a:rPr lang="en-US" sz="2800" dirty="0"/>
              <a:t>Fulminant: po vancomycin + add IV metronidazole</a:t>
            </a:r>
          </a:p>
          <a:p>
            <a:pPr lvl="1"/>
            <a:r>
              <a:rPr lang="en-US" sz="2800" dirty="0"/>
              <a:t>Ileus: also add vancomycin enemas</a:t>
            </a:r>
          </a:p>
          <a:p>
            <a:pPr lvl="1"/>
            <a:r>
              <a:rPr lang="en-US" sz="2800" dirty="0"/>
              <a:t>Early surgical evaluation in the event of clinical deterioration</a:t>
            </a:r>
          </a:p>
          <a:p>
            <a:pPr lvl="1"/>
            <a:r>
              <a:rPr lang="en-US" sz="2800" dirty="0"/>
              <a:t>Subtotal colectomy vs. diverting loop ileostomy with intracolonic antibiotic</a:t>
            </a:r>
          </a:p>
          <a:p>
            <a:r>
              <a:rPr lang="en-US" sz="3155" dirty="0"/>
              <a:t>Severe disease with toxic megacolon:</a:t>
            </a:r>
          </a:p>
          <a:p>
            <a:pPr lvl="1"/>
            <a:r>
              <a:rPr lang="en-US" sz="2800" dirty="0"/>
              <a:t>Treat as above + surgery consult (possible need for colectomy/loop ileostomy)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6455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: fidaxomicin or pulse-taper po </a:t>
            </a:r>
            <a:r>
              <a:rPr lang="en-US" dirty="0" err="1"/>
              <a:t>vanc</a:t>
            </a:r>
            <a:endParaRPr lang="en-US" dirty="0"/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/subsequent: fidaxomicin or pulse-taper po </a:t>
            </a:r>
            <a:r>
              <a:rPr lang="en-US" dirty="0" err="1"/>
              <a:t>vanc</a:t>
            </a:r>
            <a:endParaRPr lang="en-US" dirty="0"/>
          </a:p>
          <a:p>
            <a:r>
              <a:rPr lang="en-US" dirty="0"/>
              <a:t>3</a:t>
            </a:r>
            <a:r>
              <a:rPr lang="en-US" baseline="30000" dirty="0"/>
              <a:t>rd ++</a:t>
            </a:r>
            <a:r>
              <a:rPr lang="en-US" dirty="0"/>
              <a:t>: consider fecal microbiota transplantation</a:t>
            </a:r>
          </a:p>
          <a:p>
            <a:r>
              <a:rPr lang="en-US" dirty="0"/>
              <a:t>Other: </a:t>
            </a:r>
            <a:r>
              <a:rPr lang="en-US" dirty="0" err="1"/>
              <a:t>bezlotoxumab</a:t>
            </a:r>
            <a:r>
              <a:rPr lang="en-US" dirty="0"/>
              <a:t> (monoclonal Ab) if available and not cost-prohibitive</a:t>
            </a:r>
          </a:p>
        </p:txBody>
      </p:sp>
    </p:spTree>
    <p:extLst>
      <p:ext uri="{BB962C8B-B14F-4D97-AF65-F5344CB8AC3E}">
        <p14:creationId xmlns:p14="http://schemas.microsoft.com/office/powerpoint/2010/main" val="32635601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3400"/>
            <a:ext cx="8229600" cy="419946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Hospital-acquired indicates infection &gt; 48 hours after admission</a:t>
            </a:r>
          </a:p>
          <a:p>
            <a:r>
              <a:rPr lang="en-US" sz="2400" dirty="0"/>
              <a:t>The most important infection prevention tool is effective hand hygiene: soap + water x &gt;15 sec or alcohol-based hand rub</a:t>
            </a:r>
          </a:p>
          <a:p>
            <a:r>
              <a:rPr lang="en-US" sz="2400" dirty="0"/>
              <a:t>In HAP, hospital antibiogram data should be used to decrease unnecessary use of dual GN therapy</a:t>
            </a:r>
          </a:p>
          <a:p>
            <a:r>
              <a:rPr lang="en-US" sz="2400" dirty="0"/>
              <a:t>Duration of catheter is directly proportional to the risk of CAUTI</a:t>
            </a:r>
          </a:p>
          <a:p>
            <a:r>
              <a:rPr lang="en-US" sz="2400" i="1" dirty="0"/>
              <a:t>S. aureus </a:t>
            </a:r>
            <a:r>
              <a:rPr lang="en-US" sz="2400" dirty="0"/>
              <a:t>bacteremia should be taken seriously; treatment failure and recurrence of bacteremia is common</a:t>
            </a:r>
          </a:p>
          <a:p>
            <a:r>
              <a:rPr lang="en-US" sz="2400" dirty="0"/>
              <a:t>The primary treatment for </a:t>
            </a:r>
            <a:r>
              <a:rPr lang="en-US" sz="2400" i="1" dirty="0"/>
              <a:t>C. difficile </a:t>
            </a:r>
            <a:r>
              <a:rPr lang="en-US" sz="2400" dirty="0"/>
              <a:t>is fidaxomicin&gt;po vancomycin </a:t>
            </a:r>
          </a:p>
        </p:txBody>
      </p:sp>
    </p:spTree>
    <p:extLst>
      <p:ext uri="{BB962C8B-B14F-4D97-AF65-F5344CB8AC3E}">
        <p14:creationId xmlns:p14="http://schemas.microsoft.com/office/powerpoint/2010/main" val="594013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A4F5-7AF7-4381-9FDC-78134BB97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 Readiness Assurance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A478C-D69E-4900-BA27-2907DC967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600200"/>
            <a:ext cx="4605867" cy="4470400"/>
          </a:xfrm>
        </p:spPr>
        <p:txBody>
          <a:bodyPr>
            <a:noAutofit/>
          </a:bodyPr>
          <a:lstStyle/>
          <a:p>
            <a:pPr marL="457206" indent="-457206">
              <a:buFont typeface="+mj-lt"/>
              <a:buAutoNum type="arabicPeriod"/>
            </a:pPr>
            <a:r>
              <a:rPr lang="en-US" sz="1400" dirty="0"/>
              <a:t>What percent of catheter-associated bloodstream and urinary tract infections, VAP &amp; surgical site infections are preventable?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333" dirty="0"/>
              <a:t>What hospital-acquired pathogen is not killed with alcohol-based hand sanitizer?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400" dirty="0"/>
              <a:t>Which tool can be used to decrease unnecessary use of dual GN therapy and guide empiric MRSA therapy in HAP? 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333" dirty="0"/>
              <a:t>64-year-old female develops VAP after being admitted initially with a STEMI. What general treatment duration would you recommend?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400" dirty="0"/>
              <a:t>Daily interruption of sedation to assess readiness for </a:t>
            </a:r>
            <a:r>
              <a:rPr lang="en-US" sz="1400" dirty="0" err="1"/>
              <a:t>extubation</a:t>
            </a:r>
            <a:r>
              <a:rPr lang="en-US" sz="1400" dirty="0"/>
              <a:t> using spontaneous breathing trials is helpful in prevention of VAP. What else is helpful?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333" dirty="0"/>
              <a:t>Are prophylactic antibiotics helpful in preventing CAUTI?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333" dirty="0"/>
              <a:t>What is the treatment of choice for Methicillin-susceptible </a:t>
            </a:r>
            <a:r>
              <a:rPr lang="en-US" sz="1333" i="1" dirty="0"/>
              <a:t>Staphylococcus aureus </a:t>
            </a:r>
            <a:r>
              <a:rPr lang="en-US" sz="1333" dirty="0"/>
              <a:t>bacteremia?</a:t>
            </a:r>
          </a:p>
          <a:p>
            <a:pPr marL="457206" indent="-457206">
              <a:buFont typeface="+mj-lt"/>
              <a:buAutoNum type="arabicPeriod"/>
            </a:pPr>
            <a:r>
              <a:rPr lang="en-US" sz="1333" dirty="0"/>
              <a:t>What treatment do guidelines recommend adding in “fulminant” </a:t>
            </a:r>
            <a:r>
              <a:rPr lang="en-US" sz="1333" i="1" dirty="0"/>
              <a:t>C. difficile </a:t>
            </a:r>
            <a:r>
              <a:rPr lang="en-US" sz="1333" dirty="0"/>
              <a:t>infection?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A91A98-2BAA-4431-B022-8FB72D545F09}"/>
              </a:ext>
            </a:extLst>
          </p:cNvPr>
          <p:cNvSpPr txBox="1">
            <a:spLocks/>
          </p:cNvSpPr>
          <p:nvPr/>
        </p:nvSpPr>
        <p:spPr>
          <a:xfrm>
            <a:off x="5134784" y="1735667"/>
            <a:ext cx="3522133" cy="3819877"/>
          </a:xfrm>
          <a:prstGeom prst="rect">
            <a:avLst/>
          </a:prstGeom>
        </p:spPr>
        <p:txBody>
          <a:bodyPr vert="horz" lIns="81280" tIns="40640" rIns="81280" bIns="4064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65-70% 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i="1" dirty="0"/>
              <a:t>Clostridium difficile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The hospital antibiogram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7 days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Daily oral care, HOB &gt; 30-45 degrees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No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Oxacillin/nafcillin or cefazolin</a:t>
            </a:r>
          </a:p>
          <a:p>
            <a:pPr marL="863611" lvl="1" indent="-457206">
              <a:buFont typeface="+mj-lt"/>
              <a:buAutoNum type="arabicPeriod"/>
            </a:pPr>
            <a:r>
              <a:rPr lang="en-US" sz="1800" dirty="0"/>
              <a:t>IV metronidazole</a:t>
            </a:r>
          </a:p>
        </p:txBody>
      </p:sp>
    </p:spTree>
    <p:extLst>
      <p:ext uri="{BB962C8B-B14F-4D97-AF65-F5344CB8AC3E}">
        <p14:creationId xmlns:p14="http://schemas.microsoft.com/office/powerpoint/2010/main" val="406410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Hospital Acquired Infections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Infections that occur while receiving care in a health-care facility (hospital, dialysis, ambulatory surgery or long-term care center)</a:t>
            </a:r>
          </a:p>
          <a:p>
            <a:r>
              <a:rPr lang="en-US" sz="2800" dirty="0"/>
              <a:t>Usually defined as onset &gt; 48 hours after admit</a:t>
            </a:r>
          </a:p>
          <a:p>
            <a:r>
              <a:rPr lang="en-US" sz="2800" dirty="0"/>
              <a:t>1/20 hospitalized patients can develop an infection -&gt; high associated cost</a:t>
            </a:r>
          </a:p>
          <a:p>
            <a:pPr lvl="1"/>
            <a:r>
              <a:rPr lang="en-US" sz="2800" dirty="0"/>
              <a:t>An estimated 65-70% of catheter-associated bloodstream and urinary tract infections, VAP &amp; surgical site infections are preventable</a:t>
            </a:r>
          </a:p>
        </p:txBody>
      </p:sp>
    </p:spTree>
    <p:extLst>
      <p:ext uri="{BB962C8B-B14F-4D97-AF65-F5344CB8AC3E}">
        <p14:creationId xmlns:p14="http://schemas.microsoft.com/office/powerpoint/2010/main" val="1684523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Infection Prevention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893634"/>
              </p:ext>
            </p:extLst>
          </p:nvPr>
        </p:nvGraphicFramePr>
        <p:xfrm>
          <a:off x="457200" y="1600200"/>
          <a:ext cx="8229600" cy="3861783"/>
        </p:xfrm>
        <a:graphic>
          <a:graphicData uri="http://schemas.openxmlformats.org/drawingml/2006/table">
            <a:tbl>
              <a:tblPr/>
              <a:tblGrid>
                <a:gridCol w="1431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4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14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Isolation Precautions</a:t>
                      </a:r>
                    </a:p>
                  </a:txBody>
                  <a:tcPr marL="8945" marR="894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</a:t>
                      </a:r>
                    </a:p>
                  </a:txBody>
                  <a:tcPr marL="8945" marR="894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Indication</a:t>
                      </a:r>
                    </a:p>
                  </a:txBody>
                  <a:tcPr marL="8945" marR="894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What?</a:t>
                      </a:r>
                    </a:p>
                  </a:txBody>
                  <a:tcPr marL="8945" marR="894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Disease Examples</a:t>
                      </a:r>
                    </a:p>
                  </a:txBody>
                  <a:tcPr marL="8945" marR="894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3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Standard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patients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Hand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Hygeine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soap + water x &gt;15 sec or alcohol-based hand rub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7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Contact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organisms transmitted by direct or indirect contact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room, gown + gloves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MDR organisms, </a:t>
                      </a:r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C. diff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rotavirus, COVID-19, Monkeypox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1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Droplet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organisms transmitted from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tract w/large droplets (&gt;5 microns = go &lt; 3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from patient)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room, surgical mask for provider + patient when out of room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Influenza, COVID-19,</a:t>
                      </a:r>
                    </a:p>
                    <a:p>
                      <a:pPr algn="l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N. meningitidis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&lt;24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hrs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on antibiotics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1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Airborne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Organisms transmitted from small droplets (&lt;5 microns = can travel &gt; 3 ft from patient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Negative pressure room, N95 masks/PAPRs (patient must wear surg mask when out of room)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TB, varicella, measles, Monkeypox, COVID-19 (if aerosol generated procedure)</a:t>
                      </a:r>
                    </a:p>
                  </a:txBody>
                  <a:tcPr marL="8945" marR="894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07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Hap/VAP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5AA1DD-55B4-486D-9AE8-D7F8156726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58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Temp &gt; 38°C, leukocytosis/leukopenia, purulent sputum, hypoxia with new lung infiltrates in a hospitalized patient</a:t>
            </a:r>
          </a:p>
          <a:p>
            <a:pPr lvl="1"/>
            <a:r>
              <a:rPr lang="en-US" dirty="0"/>
              <a:t>Mechanical ventilation is the most significant risk factor for pneumonia in a hospitalized patient</a:t>
            </a:r>
          </a:p>
        </p:txBody>
      </p:sp>
    </p:spTree>
    <p:extLst>
      <p:ext uri="{BB962C8B-B14F-4D97-AF65-F5344CB8AC3E}">
        <p14:creationId xmlns:p14="http://schemas.microsoft.com/office/powerpoint/2010/main" val="2516911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2016 IDSA/ATS HAP/VAP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Changes:</a:t>
            </a:r>
          </a:p>
          <a:p>
            <a:pPr lvl="1"/>
            <a:r>
              <a:rPr lang="en-US" sz="2000" dirty="0"/>
              <a:t>Removed “HCAP” (the concept of healthcare-associated pneumonia)</a:t>
            </a:r>
          </a:p>
          <a:p>
            <a:pPr lvl="1"/>
            <a:r>
              <a:rPr lang="en-US" sz="2000" dirty="0"/>
              <a:t>In effort to minimize patient harm and exposure to unnecessary antibiotic and reduce development of antimicrobial resistance recommend </a:t>
            </a:r>
            <a:r>
              <a:rPr lang="en-US" sz="2000" b="1" dirty="0"/>
              <a:t>antibiogram</a:t>
            </a:r>
            <a:r>
              <a:rPr lang="en-US" sz="2000" dirty="0"/>
              <a:t> data be used to decrease unnecessary use of dual GN therapy and guide empiric MRSA therapy</a:t>
            </a:r>
          </a:p>
        </p:txBody>
      </p:sp>
    </p:spTree>
    <p:extLst>
      <p:ext uri="{BB962C8B-B14F-4D97-AF65-F5344CB8AC3E}">
        <p14:creationId xmlns:p14="http://schemas.microsoft.com/office/powerpoint/2010/main" val="3820516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B12A9-444E-486D-B491-553140A70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3" y="257453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E6E62F-E948-459E-8EEC-2A2591CBD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00453"/>
            <a:ext cx="9144000" cy="53177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1BBDD7-8B85-4610-A7EE-FD231B913CFD}"/>
              </a:ext>
            </a:extLst>
          </p:cNvPr>
          <p:cNvSpPr txBox="1"/>
          <p:nvPr/>
        </p:nvSpPr>
        <p:spPr>
          <a:xfrm>
            <a:off x="4553607" y="2779891"/>
            <a:ext cx="4056993" cy="267765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Antibiograms will include: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# tested isolates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% susceptible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Indicate inherent resistance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Allow comparisons across drugs/years for monitoring resistance</a:t>
            </a:r>
          </a:p>
        </p:txBody>
      </p:sp>
    </p:spTree>
    <p:extLst>
      <p:ext uri="{BB962C8B-B14F-4D97-AF65-F5344CB8AC3E}">
        <p14:creationId xmlns:p14="http://schemas.microsoft.com/office/powerpoint/2010/main" val="75710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Culture/diagnosis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Suggest non-invasive semi-quantitative cultures to diagnose (tracheal aspirate rather than BAL or mini-BAL)</a:t>
            </a:r>
          </a:p>
          <a:p>
            <a:r>
              <a:rPr lang="en-US" dirty="0"/>
              <a:t>Recommend clinical criteria alone (not </a:t>
            </a:r>
            <a:r>
              <a:rPr lang="en-US" dirty="0" err="1"/>
              <a:t>procalcitonin</a:t>
            </a:r>
            <a:r>
              <a:rPr lang="en-US" dirty="0"/>
              <a:t>, clinical pulmonary infection score, or other lab markers) to decide on starting antibiotics</a:t>
            </a:r>
          </a:p>
        </p:txBody>
      </p:sp>
    </p:spTree>
    <p:extLst>
      <p:ext uri="{BB962C8B-B14F-4D97-AF65-F5344CB8AC3E}">
        <p14:creationId xmlns:p14="http://schemas.microsoft.com/office/powerpoint/2010/main" val="963297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1822</Words>
  <Application>Microsoft Office PowerPoint</Application>
  <PresentationFormat>On-screen Show (4:3)</PresentationFormat>
  <Paragraphs>195</Paragraphs>
  <Slides>28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Noto Sans</vt:lpstr>
      <vt:lpstr>Times New Roman</vt:lpstr>
      <vt:lpstr>Office Theme</vt:lpstr>
      <vt:lpstr>Hospital-acquired Infection</vt:lpstr>
      <vt:lpstr>Overview</vt:lpstr>
      <vt:lpstr>Hospital Acquired Infections</vt:lpstr>
      <vt:lpstr>Infection Prevention</vt:lpstr>
      <vt:lpstr>Hap/VAP</vt:lpstr>
      <vt:lpstr>Diagnosis</vt:lpstr>
      <vt:lpstr>2016 IDSA/ATS HAP/VAP Guidelines</vt:lpstr>
      <vt:lpstr>Example</vt:lpstr>
      <vt:lpstr>Culture/diagnosis</vt:lpstr>
      <vt:lpstr>HAP</vt:lpstr>
      <vt:lpstr>VAP</vt:lpstr>
      <vt:lpstr>VAP/HAP</vt:lpstr>
      <vt:lpstr>Prevention</vt:lpstr>
      <vt:lpstr>CAUTI</vt:lpstr>
      <vt:lpstr>Prevention OF CAUTI</vt:lpstr>
      <vt:lpstr>CAUTI </vt:lpstr>
      <vt:lpstr>Treatment</vt:lpstr>
      <vt:lpstr>CLABSI</vt:lpstr>
      <vt:lpstr>CLABSI Prevention </vt:lpstr>
      <vt:lpstr>CLABSI  </vt:lpstr>
      <vt:lpstr>S. aureus bacteremia</vt:lpstr>
      <vt:lpstr>S. aureus bacteremia treatment</vt:lpstr>
      <vt:lpstr>Clostridium difficile</vt:lpstr>
      <vt:lpstr>Clostridium difficile colitis</vt:lpstr>
      <vt:lpstr>Treatment </vt:lpstr>
      <vt:lpstr>Recurrences</vt:lpstr>
      <vt:lpstr>Summary</vt:lpstr>
      <vt:lpstr>Individual Readiness Assurance Test</vt:lpstr>
    </vt:vector>
  </TitlesOfParts>
  <Company>The University of Kansas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HAP/VAP</dc:title>
  <dc:creator>Windows User</dc:creator>
  <cp:lastModifiedBy>Jessica Newman</cp:lastModifiedBy>
  <cp:revision>38</cp:revision>
  <dcterms:created xsi:type="dcterms:W3CDTF">2017-04-27T13:32:47Z</dcterms:created>
  <dcterms:modified xsi:type="dcterms:W3CDTF">2022-05-31T21:08:54Z</dcterms:modified>
</cp:coreProperties>
</file>