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2"/>
  </p:notesMasterIdLst>
  <p:sldIdLst>
    <p:sldId id="257" r:id="rId5"/>
    <p:sldId id="610" r:id="rId6"/>
    <p:sldId id="613" r:id="rId7"/>
    <p:sldId id="631" r:id="rId8"/>
    <p:sldId id="346" r:id="rId9"/>
    <p:sldId id="509" r:id="rId10"/>
    <p:sldId id="515" r:id="rId11"/>
    <p:sldId id="347" r:id="rId12"/>
    <p:sldId id="422" r:id="rId13"/>
    <p:sldId id="318" r:id="rId14"/>
    <p:sldId id="611" r:id="rId15"/>
    <p:sldId id="615" r:id="rId16"/>
    <p:sldId id="632" r:id="rId17"/>
    <p:sldId id="581" r:id="rId18"/>
    <p:sldId id="582" r:id="rId19"/>
    <p:sldId id="586" r:id="rId20"/>
    <p:sldId id="603" r:id="rId21"/>
    <p:sldId id="604" r:id="rId22"/>
    <p:sldId id="605" r:id="rId23"/>
    <p:sldId id="633" r:id="rId24"/>
    <p:sldId id="606" r:id="rId25"/>
    <p:sldId id="594" r:id="rId26"/>
    <p:sldId id="588" r:id="rId27"/>
    <p:sldId id="516" r:id="rId28"/>
    <p:sldId id="622" r:id="rId29"/>
    <p:sldId id="623" r:id="rId30"/>
    <p:sldId id="617" r:id="rId31"/>
    <p:sldId id="618" r:id="rId32"/>
    <p:sldId id="621" r:id="rId33"/>
    <p:sldId id="624" r:id="rId34"/>
    <p:sldId id="630" r:id="rId35"/>
    <p:sldId id="479" r:id="rId36"/>
    <p:sldId id="619" r:id="rId37"/>
    <p:sldId id="620" r:id="rId38"/>
    <p:sldId id="486" r:id="rId39"/>
    <p:sldId id="481" r:id="rId40"/>
    <p:sldId id="483" r:id="rId41"/>
    <p:sldId id="636" r:id="rId42"/>
    <p:sldId id="627" r:id="rId43"/>
    <p:sldId id="608" r:id="rId44"/>
    <p:sldId id="634" r:id="rId45"/>
    <p:sldId id="637" r:id="rId46"/>
    <p:sldId id="517" r:id="rId47"/>
    <p:sldId id="547" r:id="rId48"/>
    <p:sldId id="625" r:id="rId49"/>
    <p:sldId id="612" r:id="rId50"/>
    <p:sldId id="628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0000"/>
    <a:srgbClr val="7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FF5A51-0AF4-4066-8113-E88E97987E5A}" v="322" dt="2026-05-12T23:39:26.8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1" autoAdjust="0"/>
    <p:restoredTop sz="94673" autoAdjust="0"/>
  </p:normalViewPr>
  <p:slideViewPr>
    <p:cSldViewPr snapToGrid="0">
      <p:cViewPr varScale="1">
        <p:scale>
          <a:sx n="101" d="100"/>
          <a:sy n="101" d="100"/>
        </p:scale>
        <p:origin x="132" y="18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microsoft.com/office/2015/10/relationships/revisionInfo" Target="revisionInfo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AF9C1A-4CD3-4D06-833F-BA929C8295B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58E3CE-108B-4598-B3A5-E18F16DF0597}">
      <dgm:prSet/>
      <dgm:spPr/>
      <dgm:t>
        <a:bodyPr/>
        <a:lstStyle/>
        <a:p>
          <a:r>
            <a:rPr lang="en-US"/>
            <a:t>Part 1</a:t>
          </a:r>
        </a:p>
      </dgm:t>
    </dgm:pt>
    <dgm:pt modelId="{056459C6-520D-4D9A-875D-556EC0ED3357}" type="parTrans" cxnId="{03D0E4A5-9B51-422A-B6B5-8D2785170A86}">
      <dgm:prSet/>
      <dgm:spPr/>
      <dgm:t>
        <a:bodyPr/>
        <a:lstStyle/>
        <a:p>
          <a:endParaRPr lang="en-US"/>
        </a:p>
      </dgm:t>
    </dgm:pt>
    <dgm:pt modelId="{E5086C40-CF63-49E4-AF99-A4921A918D57}" type="sibTrans" cxnId="{03D0E4A5-9B51-422A-B6B5-8D2785170A86}">
      <dgm:prSet/>
      <dgm:spPr/>
      <dgm:t>
        <a:bodyPr/>
        <a:lstStyle/>
        <a:p>
          <a:endParaRPr lang="en-US"/>
        </a:p>
      </dgm:t>
    </dgm:pt>
    <dgm:pt modelId="{17C47811-FC4F-4D74-8DE3-58A768147398}">
      <dgm:prSet/>
      <dgm:spPr/>
      <dgm:t>
        <a:bodyPr/>
        <a:lstStyle/>
        <a:p>
          <a:r>
            <a:rPr lang="en-US"/>
            <a:t>Pathogenesis of Subacute Bacterial Endocarditis (SBE)</a:t>
          </a:r>
        </a:p>
      </dgm:t>
    </dgm:pt>
    <dgm:pt modelId="{FC141612-9B1E-4F66-8735-A0675C8347F7}" type="parTrans" cxnId="{7A994913-45DF-4C89-A647-E2FE48C4F66F}">
      <dgm:prSet/>
      <dgm:spPr/>
      <dgm:t>
        <a:bodyPr/>
        <a:lstStyle/>
        <a:p>
          <a:endParaRPr lang="en-US"/>
        </a:p>
      </dgm:t>
    </dgm:pt>
    <dgm:pt modelId="{09C47A2A-5BE6-4F58-8599-18E66C2D572F}" type="sibTrans" cxnId="{7A994913-45DF-4C89-A647-E2FE48C4F66F}">
      <dgm:prSet/>
      <dgm:spPr/>
      <dgm:t>
        <a:bodyPr/>
        <a:lstStyle/>
        <a:p>
          <a:endParaRPr lang="en-US"/>
        </a:p>
      </dgm:t>
    </dgm:pt>
    <dgm:pt modelId="{3D63E68A-7D44-4725-ABB1-3A3CE609ED61}">
      <dgm:prSet/>
      <dgm:spPr/>
      <dgm:t>
        <a:bodyPr/>
        <a:lstStyle/>
        <a:p>
          <a:r>
            <a:rPr lang="en-US"/>
            <a:t>Application: introduction of concepts in clinical cases</a:t>
          </a:r>
        </a:p>
      </dgm:t>
    </dgm:pt>
    <dgm:pt modelId="{8A35309F-2EC5-4E71-B69D-A9876F91FBE7}" type="parTrans" cxnId="{EF421ECA-AEB8-4930-84EC-8D4F3DDB8782}">
      <dgm:prSet/>
      <dgm:spPr/>
      <dgm:t>
        <a:bodyPr/>
        <a:lstStyle/>
        <a:p>
          <a:endParaRPr lang="en-US"/>
        </a:p>
      </dgm:t>
    </dgm:pt>
    <dgm:pt modelId="{2024D6C3-55A8-4E80-8D88-566535B6863B}" type="sibTrans" cxnId="{EF421ECA-AEB8-4930-84EC-8D4F3DDB8782}">
      <dgm:prSet/>
      <dgm:spPr/>
      <dgm:t>
        <a:bodyPr/>
        <a:lstStyle/>
        <a:p>
          <a:endParaRPr lang="en-US"/>
        </a:p>
      </dgm:t>
    </dgm:pt>
    <dgm:pt modelId="{FAED1BA7-857D-413F-9879-FF083938A66E}">
      <dgm:prSet/>
      <dgm:spPr/>
      <dgm:t>
        <a:bodyPr/>
        <a:lstStyle/>
        <a:p>
          <a:r>
            <a:rPr lang="en-US"/>
            <a:t>Clues for diagnosis: common signs and symptoms</a:t>
          </a:r>
        </a:p>
      </dgm:t>
    </dgm:pt>
    <dgm:pt modelId="{46B7673A-0219-4B1E-B1EA-C271F7D82BE8}" type="parTrans" cxnId="{BF2A9D84-1E92-4C76-83BE-313779C4A1EA}">
      <dgm:prSet/>
      <dgm:spPr/>
      <dgm:t>
        <a:bodyPr/>
        <a:lstStyle/>
        <a:p>
          <a:endParaRPr lang="en-US"/>
        </a:p>
      </dgm:t>
    </dgm:pt>
    <dgm:pt modelId="{BE8E4440-49D2-4C3C-818B-E65B4F14FBD5}" type="sibTrans" cxnId="{BF2A9D84-1E92-4C76-83BE-313779C4A1EA}">
      <dgm:prSet/>
      <dgm:spPr/>
      <dgm:t>
        <a:bodyPr/>
        <a:lstStyle/>
        <a:p>
          <a:endParaRPr lang="en-US"/>
        </a:p>
      </dgm:t>
    </dgm:pt>
    <dgm:pt modelId="{DC11B743-4F59-49B4-AAB0-9FA4212A865E}">
      <dgm:prSet/>
      <dgm:spPr/>
      <dgm:t>
        <a:bodyPr/>
        <a:lstStyle/>
        <a:p>
          <a:r>
            <a:rPr lang="en-US"/>
            <a:t>Part 2</a:t>
          </a:r>
        </a:p>
      </dgm:t>
    </dgm:pt>
    <dgm:pt modelId="{2EAF46BC-E91C-4748-9E52-FDEBF0876A71}" type="parTrans" cxnId="{4F429163-AD61-4F71-9A31-F0924ED8D767}">
      <dgm:prSet/>
      <dgm:spPr/>
      <dgm:t>
        <a:bodyPr/>
        <a:lstStyle/>
        <a:p>
          <a:endParaRPr lang="en-US"/>
        </a:p>
      </dgm:t>
    </dgm:pt>
    <dgm:pt modelId="{2511B1AD-00D6-47DA-A5AB-274E841076D3}" type="sibTrans" cxnId="{4F429163-AD61-4F71-9A31-F0924ED8D767}">
      <dgm:prSet/>
      <dgm:spPr/>
      <dgm:t>
        <a:bodyPr/>
        <a:lstStyle/>
        <a:p>
          <a:endParaRPr lang="en-US"/>
        </a:p>
      </dgm:t>
    </dgm:pt>
    <dgm:pt modelId="{8B9F4315-3A91-43CB-9C6E-CF67793E49C1}">
      <dgm:prSet/>
      <dgm:spPr/>
      <dgm:t>
        <a:bodyPr/>
        <a:lstStyle/>
        <a:p>
          <a:r>
            <a:rPr lang="en-US" dirty="0"/>
            <a:t>Review common microbes in bacterial endocarditis</a:t>
          </a:r>
        </a:p>
      </dgm:t>
      <dgm:extLst>
        <a:ext uri="{E40237B7-FDA0-4F09-8148-C483321AD2D9}">
          <dgm14:cNvPr xmlns:dgm14="http://schemas.microsoft.com/office/drawing/2010/diagram" id="0" name="" descr="A table broken into two purple bars with the labels part 1 and part 2. Under part one, it states the presentation will go over pathogenesis of subacute bacterial endocarditis and its applications/diagnostic clues, while part two will cover common microbes and surgical and antibiotic treatment. It will end with a discussion of cardiac device infections"/>
        </a:ext>
      </dgm:extLst>
    </dgm:pt>
    <dgm:pt modelId="{90661DAC-E95A-47F9-812F-5981D97985F2}" type="parTrans" cxnId="{90644A4C-C228-493E-95AE-DFB3F9E4F8C6}">
      <dgm:prSet/>
      <dgm:spPr/>
      <dgm:t>
        <a:bodyPr/>
        <a:lstStyle/>
        <a:p>
          <a:endParaRPr lang="en-US"/>
        </a:p>
      </dgm:t>
    </dgm:pt>
    <dgm:pt modelId="{1CDDD13F-1B29-45CE-B28E-EB9F7559A79E}" type="sibTrans" cxnId="{90644A4C-C228-493E-95AE-DFB3F9E4F8C6}">
      <dgm:prSet/>
      <dgm:spPr/>
      <dgm:t>
        <a:bodyPr/>
        <a:lstStyle/>
        <a:p>
          <a:endParaRPr lang="en-US"/>
        </a:p>
      </dgm:t>
    </dgm:pt>
    <dgm:pt modelId="{222249D0-5595-4186-B92A-12A235FBBEF3}">
      <dgm:prSet/>
      <dgm:spPr/>
      <dgm:t>
        <a:bodyPr/>
        <a:lstStyle/>
        <a:p>
          <a:r>
            <a:rPr lang="en-US"/>
            <a:t>Discuss surgical and antimicrobial treatment</a:t>
          </a:r>
        </a:p>
      </dgm:t>
    </dgm:pt>
    <dgm:pt modelId="{CECD22AD-629D-4D6B-A002-3DBCF32325C3}" type="parTrans" cxnId="{EAFE17E3-A9D0-4175-91F6-B31B6E607119}">
      <dgm:prSet/>
      <dgm:spPr/>
      <dgm:t>
        <a:bodyPr/>
        <a:lstStyle/>
        <a:p>
          <a:endParaRPr lang="en-US"/>
        </a:p>
      </dgm:t>
    </dgm:pt>
    <dgm:pt modelId="{423F4A8B-198E-458F-8209-44382249CF32}" type="sibTrans" cxnId="{EAFE17E3-A9D0-4175-91F6-B31B6E607119}">
      <dgm:prSet/>
      <dgm:spPr/>
      <dgm:t>
        <a:bodyPr/>
        <a:lstStyle/>
        <a:p>
          <a:endParaRPr lang="en-US"/>
        </a:p>
      </dgm:t>
    </dgm:pt>
    <dgm:pt modelId="{FD0460BA-BF99-46CE-9CBC-1C225A4DE4CB}">
      <dgm:prSet/>
      <dgm:spPr/>
      <dgm:t>
        <a:bodyPr/>
        <a:lstStyle/>
        <a:p>
          <a:r>
            <a:rPr lang="en-US"/>
            <a:t>Cardiac device infections</a:t>
          </a:r>
        </a:p>
      </dgm:t>
    </dgm:pt>
    <dgm:pt modelId="{C2257602-9DAC-46AC-B719-DD792B8A26EF}" type="parTrans" cxnId="{D5EF9C15-0AF7-4006-9545-3867B660533A}">
      <dgm:prSet/>
      <dgm:spPr/>
      <dgm:t>
        <a:bodyPr/>
        <a:lstStyle/>
        <a:p>
          <a:endParaRPr lang="en-US"/>
        </a:p>
      </dgm:t>
    </dgm:pt>
    <dgm:pt modelId="{F7A193C7-F0AD-456C-BCEB-8526949CEAAD}" type="sibTrans" cxnId="{D5EF9C15-0AF7-4006-9545-3867B660533A}">
      <dgm:prSet/>
      <dgm:spPr/>
      <dgm:t>
        <a:bodyPr/>
        <a:lstStyle/>
        <a:p>
          <a:endParaRPr lang="en-US"/>
        </a:p>
      </dgm:t>
    </dgm:pt>
    <dgm:pt modelId="{E0B065BC-FD52-4769-A433-A6CD6CF756FD}" type="pres">
      <dgm:prSet presAssocID="{BFAF9C1A-4CD3-4D06-833F-BA929C8295B3}" presName="linear" presStyleCnt="0">
        <dgm:presLayoutVars>
          <dgm:animLvl val="lvl"/>
          <dgm:resizeHandles val="exact"/>
        </dgm:presLayoutVars>
      </dgm:prSet>
      <dgm:spPr/>
    </dgm:pt>
    <dgm:pt modelId="{452E212B-2ADB-4F26-9C73-813C4ADF5FE8}" type="pres">
      <dgm:prSet presAssocID="{2658E3CE-108B-4598-B3A5-E18F16DF059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E04692B9-6859-430D-B147-ABCFDA30AD3F}" type="pres">
      <dgm:prSet presAssocID="{2658E3CE-108B-4598-B3A5-E18F16DF0597}" presName="childText" presStyleLbl="revTx" presStyleIdx="0" presStyleCnt="2">
        <dgm:presLayoutVars>
          <dgm:bulletEnabled val="1"/>
        </dgm:presLayoutVars>
      </dgm:prSet>
      <dgm:spPr/>
    </dgm:pt>
    <dgm:pt modelId="{7B56B831-3325-4878-B76A-DC98D35E48FA}" type="pres">
      <dgm:prSet presAssocID="{DC11B743-4F59-49B4-AAB0-9FA4212A865E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FABD3B49-959A-43BF-98E1-5A8C8F2CA2F2}" type="pres">
      <dgm:prSet presAssocID="{DC11B743-4F59-49B4-AAB0-9FA4212A865E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7A994913-45DF-4C89-A647-E2FE48C4F66F}" srcId="{2658E3CE-108B-4598-B3A5-E18F16DF0597}" destId="{17C47811-FC4F-4D74-8DE3-58A768147398}" srcOrd="0" destOrd="0" parTransId="{FC141612-9B1E-4F66-8735-A0675C8347F7}" sibTransId="{09C47A2A-5BE6-4F58-8599-18E66C2D572F}"/>
    <dgm:cxn modelId="{D5EF9C15-0AF7-4006-9545-3867B660533A}" srcId="{DC11B743-4F59-49B4-AAB0-9FA4212A865E}" destId="{FD0460BA-BF99-46CE-9CBC-1C225A4DE4CB}" srcOrd="2" destOrd="0" parTransId="{C2257602-9DAC-46AC-B719-DD792B8A26EF}" sibTransId="{F7A193C7-F0AD-456C-BCEB-8526949CEAAD}"/>
    <dgm:cxn modelId="{E3913A27-477B-444E-AFD7-0A774D33361E}" type="presOf" srcId="{8B9F4315-3A91-43CB-9C6E-CF67793E49C1}" destId="{FABD3B49-959A-43BF-98E1-5A8C8F2CA2F2}" srcOrd="0" destOrd="0" presId="urn:microsoft.com/office/officeart/2005/8/layout/vList2"/>
    <dgm:cxn modelId="{58C06F5C-E4DB-4C7C-99E7-CE3533F33410}" type="presOf" srcId="{DC11B743-4F59-49B4-AAB0-9FA4212A865E}" destId="{7B56B831-3325-4878-B76A-DC98D35E48FA}" srcOrd="0" destOrd="0" presId="urn:microsoft.com/office/officeart/2005/8/layout/vList2"/>
    <dgm:cxn modelId="{A5A8C661-3C37-4F26-A183-1DC3F8636DB5}" type="presOf" srcId="{3D63E68A-7D44-4725-ABB1-3A3CE609ED61}" destId="{E04692B9-6859-430D-B147-ABCFDA30AD3F}" srcOrd="0" destOrd="1" presId="urn:microsoft.com/office/officeart/2005/8/layout/vList2"/>
    <dgm:cxn modelId="{4F429163-AD61-4F71-9A31-F0924ED8D767}" srcId="{BFAF9C1A-4CD3-4D06-833F-BA929C8295B3}" destId="{DC11B743-4F59-49B4-AAB0-9FA4212A865E}" srcOrd="1" destOrd="0" parTransId="{2EAF46BC-E91C-4748-9E52-FDEBF0876A71}" sibTransId="{2511B1AD-00D6-47DA-A5AB-274E841076D3}"/>
    <dgm:cxn modelId="{90644A4C-C228-493E-95AE-DFB3F9E4F8C6}" srcId="{DC11B743-4F59-49B4-AAB0-9FA4212A865E}" destId="{8B9F4315-3A91-43CB-9C6E-CF67793E49C1}" srcOrd="0" destOrd="0" parTransId="{90661DAC-E95A-47F9-812F-5981D97985F2}" sibTransId="{1CDDD13F-1B29-45CE-B28E-EB9F7559A79E}"/>
    <dgm:cxn modelId="{A0C0F54D-F830-47B6-A91D-4A70D233101F}" type="presOf" srcId="{2658E3CE-108B-4598-B3A5-E18F16DF0597}" destId="{452E212B-2ADB-4F26-9C73-813C4ADF5FE8}" srcOrd="0" destOrd="0" presId="urn:microsoft.com/office/officeart/2005/8/layout/vList2"/>
    <dgm:cxn modelId="{BF2A9D84-1E92-4C76-83BE-313779C4A1EA}" srcId="{2658E3CE-108B-4598-B3A5-E18F16DF0597}" destId="{FAED1BA7-857D-413F-9879-FF083938A66E}" srcOrd="2" destOrd="0" parTransId="{46B7673A-0219-4B1E-B1EA-C271F7D82BE8}" sibTransId="{BE8E4440-49D2-4C3C-818B-E65B4F14FBD5}"/>
    <dgm:cxn modelId="{6E45AB8E-BB2C-40F5-905D-3C3673DE2222}" type="presOf" srcId="{FD0460BA-BF99-46CE-9CBC-1C225A4DE4CB}" destId="{FABD3B49-959A-43BF-98E1-5A8C8F2CA2F2}" srcOrd="0" destOrd="2" presId="urn:microsoft.com/office/officeart/2005/8/layout/vList2"/>
    <dgm:cxn modelId="{03D0E4A5-9B51-422A-B6B5-8D2785170A86}" srcId="{BFAF9C1A-4CD3-4D06-833F-BA929C8295B3}" destId="{2658E3CE-108B-4598-B3A5-E18F16DF0597}" srcOrd="0" destOrd="0" parTransId="{056459C6-520D-4D9A-875D-556EC0ED3357}" sibTransId="{E5086C40-CF63-49E4-AF99-A4921A918D57}"/>
    <dgm:cxn modelId="{338B13CA-D93F-4D52-9AA9-ECFF091172C3}" type="presOf" srcId="{FAED1BA7-857D-413F-9879-FF083938A66E}" destId="{E04692B9-6859-430D-B147-ABCFDA30AD3F}" srcOrd="0" destOrd="2" presId="urn:microsoft.com/office/officeart/2005/8/layout/vList2"/>
    <dgm:cxn modelId="{EF421ECA-AEB8-4930-84EC-8D4F3DDB8782}" srcId="{2658E3CE-108B-4598-B3A5-E18F16DF0597}" destId="{3D63E68A-7D44-4725-ABB1-3A3CE609ED61}" srcOrd="1" destOrd="0" parTransId="{8A35309F-2EC5-4E71-B69D-A9876F91FBE7}" sibTransId="{2024D6C3-55A8-4E80-8D88-566535B6863B}"/>
    <dgm:cxn modelId="{74D634D5-C4DE-44C8-84E4-D4E20A88D478}" type="presOf" srcId="{17C47811-FC4F-4D74-8DE3-58A768147398}" destId="{E04692B9-6859-430D-B147-ABCFDA30AD3F}" srcOrd="0" destOrd="0" presId="urn:microsoft.com/office/officeart/2005/8/layout/vList2"/>
    <dgm:cxn modelId="{E9AE5CD7-9803-4AAD-A0CE-AB95B84FAC47}" type="presOf" srcId="{BFAF9C1A-4CD3-4D06-833F-BA929C8295B3}" destId="{E0B065BC-FD52-4769-A433-A6CD6CF756FD}" srcOrd="0" destOrd="0" presId="urn:microsoft.com/office/officeart/2005/8/layout/vList2"/>
    <dgm:cxn modelId="{EAFE17E3-A9D0-4175-91F6-B31B6E607119}" srcId="{DC11B743-4F59-49B4-AAB0-9FA4212A865E}" destId="{222249D0-5595-4186-B92A-12A235FBBEF3}" srcOrd="1" destOrd="0" parTransId="{CECD22AD-629D-4D6B-A002-3DBCF32325C3}" sibTransId="{423F4A8B-198E-458F-8209-44382249CF32}"/>
    <dgm:cxn modelId="{794483EA-04D9-4424-8220-8A1B13B14BB3}" type="presOf" srcId="{222249D0-5595-4186-B92A-12A235FBBEF3}" destId="{FABD3B49-959A-43BF-98E1-5A8C8F2CA2F2}" srcOrd="0" destOrd="1" presId="urn:microsoft.com/office/officeart/2005/8/layout/vList2"/>
    <dgm:cxn modelId="{6EF04B54-0D52-4153-810C-640688208A66}" type="presParOf" srcId="{E0B065BC-FD52-4769-A433-A6CD6CF756FD}" destId="{452E212B-2ADB-4F26-9C73-813C4ADF5FE8}" srcOrd="0" destOrd="0" presId="urn:microsoft.com/office/officeart/2005/8/layout/vList2"/>
    <dgm:cxn modelId="{6F74032B-CA8D-41B0-A456-B44AD642A869}" type="presParOf" srcId="{E0B065BC-FD52-4769-A433-A6CD6CF756FD}" destId="{E04692B9-6859-430D-B147-ABCFDA30AD3F}" srcOrd="1" destOrd="0" presId="urn:microsoft.com/office/officeart/2005/8/layout/vList2"/>
    <dgm:cxn modelId="{C2E2A045-C401-4FA6-B44A-1D09B90585CC}" type="presParOf" srcId="{E0B065BC-FD52-4769-A433-A6CD6CF756FD}" destId="{7B56B831-3325-4878-B76A-DC98D35E48FA}" srcOrd="2" destOrd="0" presId="urn:microsoft.com/office/officeart/2005/8/layout/vList2"/>
    <dgm:cxn modelId="{AB927BE2-1F21-4AE1-9017-C41CC6AA950B}" type="presParOf" srcId="{E0B065BC-FD52-4769-A433-A6CD6CF756FD}" destId="{FABD3B49-959A-43BF-98E1-5A8C8F2CA2F2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64EC00D-3D86-49CE-A318-6C75FEEE0255}" type="doc">
      <dgm:prSet loTypeId="urn:microsoft.com/office/officeart/2005/8/layout/radial6" loCatId="relationship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933E4984-215B-4739-B47B-AE79B8B9E049}">
      <dgm:prSet phldrT="[Text]" custT="1"/>
      <dgm:spPr/>
      <dgm:t>
        <a:bodyPr/>
        <a:lstStyle/>
        <a:p>
          <a:r>
            <a:rPr lang="en-US" sz="2500" b="1"/>
            <a:t>Bloodstream Infections</a:t>
          </a:r>
          <a:endParaRPr lang="en-US" sz="2500" b="1" dirty="0"/>
        </a:p>
      </dgm:t>
    </dgm:pt>
    <dgm:pt modelId="{10DD5788-33D4-48E7-B44E-23CBF63ADCE6}" type="parTrans" cxnId="{964094D0-57B0-4CB8-979A-F2F9368E8286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1A26B5C8-F7CE-4419-AFD5-F2EF9171D705}" type="sibTrans" cxnId="{964094D0-57B0-4CB8-979A-F2F9368E8286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D1954D11-8D5A-4DF3-9DCD-2EC994EA3B77}">
      <dgm:prSet phldrT="[Text]" custT="1"/>
      <dgm:spPr/>
      <dgm:t>
        <a:bodyPr/>
        <a:lstStyle/>
        <a:p>
          <a:r>
            <a:rPr lang="en-US" sz="1200" b="1"/>
            <a:t>Intravascular Catheter</a:t>
          </a:r>
        </a:p>
        <a:p>
          <a:r>
            <a:rPr lang="en-US" sz="1200" b="1"/>
            <a:t>Or</a:t>
          </a:r>
        </a:p>
        <a:p>
          <a:r>
            <a:rPr lang="en-US" sz="1200" b="1"/>
            <a:t>Device-Related Bacteremia</a:t>
          </a:r>
          <a:endParaRPr lang="en-US" sz="1200" b="1" dirty="0"/>
        </a:p>
      </dgm:t>
    </dgm:pt>
    <dgm:pt modelId="{B76B57D9-F770-43C0-B8C7-3A18B86D5F95}" type="parTrans" cxnId="{41B88502-FD19-4CA0-BCBC-1EB341D6B511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D8C2A7E9-DD10-4ECD-95E7-348E42360397}" type="sibTrans" cxnId="{41B88502-FD19-4CA0-BCBC-1EB341D6B511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1FCEA3E6-7503-4726-8662-E32DE108C4FF}">
      <dgm:prSet phldrT="[Text]" custT="1"/>
      <dgm:spPr/>
      <dgm:t>
        <a:bodyPr/>
        <a:lstStyle/>
        <a:p>
          <a:r>
            <a:rPr lang="en-US" sz="1200" b="1" u="sng"/>
            <a:t>Secondary Bacteremia</a:t>
          </a:r>
        </a:p>
        <a:p>
          <a:r>
            <a:rPr lang="en-US" sz="1200" b="1"/>
            <a:t>*Urinary tract</a:t>
          </a:r>
        </a:p>
        <a:p>
          <a:r>
            <a:rPr lang="en-US" sz="1200" b="1"/>
            <a:t>*Postoperative wound infections</a:t>
          </a:r>
        </a:p>
        <a:p>
          <a:r>
            <a:rPr lang="en-US" sz="1200" b="1"/>
            <a:t>*Skin/Skin structures</a:t>
          </a:r>
          <a:endParaRPr lang="en-US" sz="1200" b="1" dirty="0"/>
        </a:p>
      </dgm:t>
    </dgm:pt>
    <dgm:pt modelId="{F8952AAE-7668-4EED-9F95-CDCCA9B93FB8}" type="parTrans" cxnId="{82F7E1BB-9A9A-4E70-A38B-57B3980A2AAB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568FDDCB-7C27-4336-8BFC-86F38A585572}" type="sibTrans" cxnId="{82F7E1BB-9A9A-4E70-A38B-57B3980A2AAB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37C15EBB-5B6B-4AEF-AD64-0079457F2033}">
      <dgm:prSet phldrT="[Text]" custT="1"/>
      <dgm:spPr/>
      <dgm:t>
        <a:bodyPr/>
        <a:lstStyle/>
        <a:p>
          <a:r>
            <a:rPr lang="en-US" sz="1600" b="1"/>
            <a:t>Endocarditis</a:t>
          </a:r>
          <a:endParaRPr lang="en-US" sz="1600" b="1" dirty="0"/>
        </a:p>
      </dgm:t>
    </dgm:pt>
    <dgm:pt modelId="{BDA7DDC7-09D4-407E-AF7C-455A040F42A2}" type="parTrans" cxnId="{F90917AB-383A-4139-A92E-13DB22EC1FEE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AA2A297E-2895-4FFE-ABA5-252EAD7DA1BB}" type="sibTrans" cxnId="{F90917AB-383A-4139-A92E-13DB22EC1FEE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E04AAF8E-F58A-4888-82BF-022C4C3AE4F3}">
      <dgm:prSet phldrT="[Text]" custRadScaleRad="92791" custRadScaleInc="-8090"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35506C54-4541-453A-8B24-9083F4AB6AED}" type="parTrans" cxnId="{AB0BC84F-0975-472E-9E1D-0EE0447AAED6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90AD6B40-BBD5-431A-AE1F-23607E5867C6}" type="sibTrans" cxnId="{AB0BC84F-0975-472E-9E1D-0EE0447AAED6}">
      <dgm:prSet custLinFactNeighborX="-2966" custLinFactNeighborY="291"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1AA8733F-B880-43F0-A84C-D5875C9956AB}" type="pres">
      <dgm:prSet presAssocID="{D64EC00D-3D86-49CE-A318-6C75FEEE0255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88CD8B6-3D73-4D4B-97CD-246E5F04E5D9}" type="pres">
      <dgm:prSet presAssocID="{933E4984-215B-4739-B47B-AE79B8B9E049}" presName="centerShape" presStyleLbl="node0" presStyleIdx="0" presStyleCnt="1" custScaleX="111358" custScaleY="106179" custLinFactNeighborX="0" custLinFactNeighborY="641"/>
      <dgm:spPr/>
    </dgm:pt>
    <dgm:pt modelId="{CC808A28-9199-4C7F-AC98-8E9B49687A22}" type="pres">
      <dgm:prSet presAssocID="{D1954D11-8D5A-4DF3-9DCD-2EC994EA3B77}" presName="node" presStyleLbl="node1" presStyleIdx="0" presStyleCnt="3" custRadScaleRad="91772" custRadScaleInc="-214">
        <dgm:presLayoutVars>
          <dgm:bulletEnabled val="1"/>
        </dgm:presLayoutVars>
      </dgm:prSet>
      <dgm:spPr/>
    </dgm:pt>
    <dgm:pt modelId="{CE871135-1E1E-4852-995D-FA1E57819F1C}" type="pres">
      <dgm:prSet presAssocID="{D1954D11-8D5A-4DF3-9DCD-2EC994EA3B77}" presName="dummy" presStyleCnt="0"/>
      <dgm:spPr/>
    </dgm:pt>
    <dgm:pt modelId="{EC109204-20A4-458E-B986-1058C7FED4A0}" type="pres">
      <dgm:prSet presAssocID="{D8C2A7E9-DD10-4ECD-95E7-348E42360397}" presName="sibTrans" presStyleLbl="sibTrans2D1" presStyleIdx="0" presStyleCnt="3"/>
      <dgm:spPr/>
    </dgm:pt>
    <dgm:pt modelId="{273C3411-5808-45EC-9347-9C8342FBFB85}" type="pres">
      <dgm:prSet presAssocID="{1FCEA3E6-7503-4726-8662-E32DE108C4FF}" presName="node" presStyleLbl="node1" presStyleIdx="1" presStyleCnt="3" custRadScaleRad="95064" custRadScaleInc="-1657">
        <dgm:presLayoutVars>
          <dgm:bulletEnabled val="1"/>
        </dgm:presLayoutVars>
      </dgm:prSet>
      <dgm:spPr/>
    </dgm:pt>
    <dgm:pt modelId="{20655962-453F-458D-A299-BC1DBF414E26}" type="pres">
      <dgm:prSet presAssocID="{1FCEA3E6-7503-4726-8662-E32DE108C4FF}" presName="dummy" presStyleCnt="0"/>
      <dgm:spPr/>
    </dgm:pt>
    <dgm:pt modelId="{7F6CACD2-C19B-4E21-8437-8C87A8211EF5}" type="pres">
      <dgm:prSet presAssocID="{568FDDCB-7C27-4336-8BFC-86F38A585572}" presName="sibTrans" presStyleLbl="sibTrans2D1" presStyleIdx="1" presStyleCnt="3" custLinFactNeighborX="-483" custLinFactNeighborY="2486"/>
      <dgm:spPr/>
    </dgm:pt>
    <dgm:pt modelId="{47E8656C-9757-45E2-BB09-527ACB889D0E}" type="pres">
      <dgm:prSet presAssocID="{37C15EBB-5B6B-4AEF-AD64-0079457F2033}" presName="node" presStyleLbl="node1" presStyleIdx="2" presStyleCnt="3" custRadScaleRad="92791" custRadScaleInc="-8090">
        <dgm:presLayoutVars>
          <dgm:bulletEnabled val="1"/>
        </dgm:presLayoutVars>
      </dgm:prSet>
      <dgm:spPr/>
    </dgm:pt>
    <dgm:pt modelId="{838C0AE3-945B-45A6-95E6-84D36CE662D6}" type="pres">
      <dgm:prSet presAssocID="{37C15EBB-5B6B-4AEF-AD64-0079457F2033}" presName="dummy" presStyleCnt="0"/>
      <dgm:spPr/>
    </dgm:pt>
    <dgm:pt modelId="{E308FFE6-E226-49C4-8DA7-94C204C49287}" type="pres">
      <dgm:prSet presAssocID="{AA2A297E-2895-4FFE-ABA5-252EAD7DA1BB}" presName="sibTrans" presStyleLbl="sibTrans2D1" presStyleIdx="2" presStyleCnt="3" custLinFactNeighborX="-2966" custLinFactNeighborY="291"/>
      <dgm:spPr/>
    </dgm:pt>
  </dgm:ptLst>
  <dgm:cxnLst>
    <dgm:cxn modelId="{41B88502-FD19-4CA0-BCBC-1EB341D6B511}" srcId="{933E4984-215B-4739-B47B-AE79B8B9E049}" destId="{D1954D11-8D5A-4DF3-9DCD-2EC994EA3B77}" srcOrd="0" destOrd="0" parTransId="{B76B57D9-F770-43C0-B8C7-3A18B86D5F95}" sibTransId="{D8C2A7E9-DD10-4ECD-95E7-348E42360397}"/>
    <dgm:cxn modelId="{5A30F01E-ABD2-4CDE-BD4C-3B35A1F5EB57}" type="presOf" srcId="{568FDDCB-7C27-4336-8BFC-86F38A585572}" destId="{7F6CACD2-C19B-4E21-8437-8C87A8211EF5}" srcOrd="0" destOrd="0" presId="urn:microsoft.com/office/officeart/2005/8/layout/radial6"/>
    <dgm:cxn modelId="{6FEB3729-504B-4489-8D03-0C72EE9DC23E}" type="presOf" srcId="{D8C2A7E9-DD10-4ECD-95E7-348E42360397}" destId="{EC109204-20A4-458E-B986-1058C7FED4A0}" srcOrd="0" destOrd="0" presId="urn:microsoft.com/office/officeart/2005/8/layout/radial6"/>
    <dgm:cxn modelId="{8837BD2D-C22B-4972-8606-8DA83D2A5C97}" type="presOf" srcId="{1FCEA3E6-7503-4726-8662-E32DE108C4FF}" destId="{273C3411-5808-45EC-9347-9C8342FBFB85}" srcOrd="0" destOrd="0" presId="urn:microsoft.com/office/officeart/2005/8/layout/radial6"/>
    <dgm:cxn modelId="{C93D3C36-F0E9-41E8-9774-7AF15D6DC83A}" type="presOf" srcId="{D1954D11-8D5A-4DF3-9DCD-2EC994EA3B77}" destId="{CC808A28-9199-4C7F-AC98-8E9B49687A22}" srcOrd="0" destOrd="0" presId="urn:microsoft.com/office/officeart/2005/8/layout/radial6"/>
    <dgm:cxn modelId="{AB0BC84F-0975-472E-9E1D-0EE0447AAED6}" srcId="{D64EC00D-3D86-49CE-A318-6C75FEEE0255}" destId="{E04AAF8E-F58A-4888-82BF-022C4C3AE4F3}" srcOrd="1" destOrd="0" parTransId="{35506C54-4541-453A-8B24-9083F4AB6AED}" sibTransId="{90AD6B40-BBD5-431A-AE1F-23607E5867C6}"/>
    <dgm:cxn modelId="{7354F4A2-BD17-4670-8CF8-C859365DF6CF}" type="presOf" srcId="{D64EC00D-3D86-49CE-A318-6C75FEEE0255}" destId="{1AA8733F-B880-43F0-A84C-D5875C9956AB}" srcOrd="0" destOrd="0" presId="urn:microsoft.com/office/officeart/2005/8/layout/radial6"/>
    <dgm:cxn modelId="{F90917AB-383A-4139-A92E-13DB22EC1FEE}" srcId="{933E4984-215B-4739-B47B-AE79B8B9E049}" destId="{37C15EBB-5B6B-4AEF-AD64-0079457F2033}" srcOrd="2" destOrd="0" parTransId="{BDA7DDC7-09D4-407E-AF7C-455A040F42A2}" sibTransId="{AA2A297E-2895-4FFE-ABA5-252EAD7DA1BB}"/>
    <dgm:cxn modelId="{82F7E1BB-9A9A-4E70-A38B-57B3980A2AAB}" srcId="{933E4984-215B-4739-B47B-AE79B8B9E049}" destId="{1FCEA3E6-7503-4726-8662-E32DE108C4FF}" srcOrd="1" destOrd="0" parTransId="{F8952AAE-7668-4EED-9F95-CDCCA9B93FB8}" sibTransId="{568FDDCB-7C27-4336-8BFC-86F38A585572}"/>
    <dgm:cxn modelId="{964094D0-57B0-4CB8-979A-F2F9368E8286}" srcId="{D64EC00D-3D86-49CE-A318-6C75FEEE0255}" destId="{933E4984-215B-4739-B47B-AE79B8B9E049}" srcOrd="0" destOrd="0" parTransId="{10DD5788-33D4-48E7-B44E-23CBF63ADCE6}" sibTransId="{1A26B5C8-F7CE-4419-AFD5-F2EF9171D705}"/>
    <dgm:cxn modelId="{ACFFA4DB-392F-4ED4-B0A1-39CAFD86D1F1}" type="presOf" srcId="{933E4984-215B-4739-B47B-AE79B8B9E049}" destId="{F88CD8B6-3D73-4D4B-97CD-246E5F04E5D9}" srcOrd="0" destOrd="0" presId="urn:microsoft.com/office/officeart/2005/8/layout/radial6"/>
    <dgm:cxn modelId="{85EA6ADC-4E5D-4613-9CC3-0BCC26F7BEEE}" type="presOf" srcId="{AA2A297E-2895-4FFE-ABA5-252EAD7DA1BB}" destId="{E308FFE6-E226-49C4-8DA7-94C204C49287}" srcOrd="0" destOrd="0" presId="urn:microsoft.com/office/officeart/2005/8/layout/radial6"/>
    <dgm:cxn modelId="{FBAD80E7-879E-452B-8FD7-3346B9C9CF90}" type="presOf" srcId="{37C15EBB-5B6B-4AEF-AD64-0079457F2033}" destId="{47E8656C-9757-45E2-BB09-527ACB889D0E}" srcOrd="0" destOrd="0" presId="urn:microsoft.com/office/officeart/2005/8/layout/radial6"/>
    <dgm:cxn modelId="{95E3E078-01A0-4ECC-9017-5787C988424B}" type="presParOf" srcId="{1AA8733F-B880-43F0-A84C-D5875C9956AB}" destId="{F88CD8B6-3D73-4D4B-97CD-246E5F04E5D9}" srcOrd="0" destOrd="0" presId="urn:microsoft.com/office/officeart/2005/8/layout/radial6"/>
    <dgm:cxn modelId="{7F31942D-4CA7-43BA-B5F6-ED0A47890F96}" type="presParOf" srcId="{1AA8733F-B880-43F0-A84C-D5875C9956AB}" destId="{CC808A28-9199-4C7F-AC98-8E9B49687A22}" srcOrd="1" destOrd="0" presId="urn:microsoft.com/office/officeart/2005/8/layout/radial6"/>
    <dgm:cxn modelId="{D769CF0A-8DC7-4FAB-BC71-BF4FEBE142EA}" type="presParOf" srcId="{1AA8733F-B880-43F0-A84C-D5875C9956AB}" destId="{CE871135-1E1E-4852-995D-FA1E57819F1C}" srcOrd="2" destOrd="0" presId="urn:microsoft.com/office/officeart/2005/8/layout/radial6"/>
    <dgm:cxn modelId="{7BD84B72-603A-4D80-95D7-45D2DB038057}" type="presParOf" srcId="{1AA8733F-B880-43F0-A84C-D5875C9956AB}" destId="{EC109204-20A4-458E-B986-1058C7FED4A0}" srcOrd="3" destOrd="0" presId="urn:microsoft.com/office/officeart/2005/8/layout/radial6"/>
    <dgm:cxn modelId="{EEB3BA81-489B-4399-9255-A7C9A60FC906}" type="presParOf" srcId="{1AA8733F-B880-43F0-A84C-D5875C9956AB}" destId="{273C3411-5808-45EC-9347-9C8342FBFB85}" srcOrd="4" destOrd="0" presId="urn:microsoft.com/office/officeart/2005/8/layout/radial6"/>
    <dgm:cxn modelId="{8D52E392-306B-4E70-973E-813D4AF73F69}" type="presParOf" srcId="{1AA8733F-B880-43F0-A84C-D5875C9956AB}" destId="{20655962-453F-458D-A299-BC1DBF414E26}" srcOrd="5" destOrd="0" presId="urn:microsoft.com/office/officeart/2005/8/layout/radial6"/>
    <dgm:cxn modelId="{DC4B993D-B105-421B-A444-A6A3BD9C8CBA}" type="presParOf" srcId="{1AA8733F-B880-43F0-A84C-D5875C9956AB}" destId="{7F6CACD2-C19B-4E21-8437-8C87A8211EF5}" srcOrd="6" destOrd="0" presId="urn:microsoft.com/office/officeart/2005/8/layout/radial6"/>
    <dgm:cxn modelId="{B935EA12-E5D6-4714-AB61-9328FC2A6CA4}" type="presParOf" srcId="{1AA8733F-B880-43F0-A84C-D5875C9956AB}" destId="{47E8656C-9757-45E2-BB09-527ACB889D0E}" srcOrd="7" destOrd="0" presId="urn:microsoft.com/office/officeart/2005/8/layout/radial6"/>
    <dgm:cxn modelId="{5F4235A7-B567-482A-BA8B-9BEBEA40DEC5}" type="presParOf" srcId="{1AA8733F-B880-43F0-A84C-D5875C9956AB}" destId="{838C0AE3-945B-45A6-95E6-84D36CE662D6}" srcOrd="8" destOrd="0" presId="urn:microsoft.com/office/officeart/2005/8/layout/radial6"/>
    <dgm:cxn modelId="{32FEBEC2-49F5-4EF4-91E4-A0E5B4C50655}" type="presParOf" srcId="{1AA8733F-B880-43F0-A84C-D5875C9956AB}" destId="{E308FFE6-E226-49C4-8DA7-94C204C49287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E0A6AC-5290-4B07-A82E-571180BCA8C8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FC6128F-52AC-4112-8F33-8FE4D12B8BDD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Vascular Phenomena </a:t>
          </a:r>
        </a:p>
      </dgm:t>
    </dgm:pt>
    <dgm:pt modelId="{D66E3672-7153-4D80-AA42-01527FB94BB0}" type="parTrans" cxnId="{99467511-DA13-4B45-BAE8-32305EA129C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0EE8D20-2829-422A-8015-505BE66656D2}" type="sibTrans" cxnId="{99467511-DA13-4B45-BAE8-32305EA129C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DD13D2B-9F67-4AA3-9871-939819F3E679}">
      <dgm:prSet custT="1"/>
      <dgm:spPr/>
      <dgm:t>
        <a:bodyPr/>
        <a:lstStyle/>
        <a:p>
          <a:r>
            <a:rPr lang="en-US" sz="2000" dirty="0">
              <a:solidFill>
                <a:schemeClr val="tx1"/>
              </a:solidFill>
            </a:rPr>
            <a:t>Janeway lesions </a:t>
          </a:r>
          <a:r>
            <a:rPr lang="en-US" sz="1900" dirty="0">
              <a:solidFill>
                <a:schemeClr val="tx1"/>
              </a:solidFill>
            </a:rPr>
            <a:t>(skin emboli)</a:t>
          </a:r>
        </a:p>
      </dgm:t>
    </dgm:pt>
    <dgm:pt modelId="{A5F28267-4A57-4C6C-A776-65D69C763823}" type="parTrans" cxnId="{B5AB659E-CFFA-472D-B91B-04DF89B7224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3040E72-9CCE-4D06-9C9D-A83858FB613F}" type="sibTrans" cxnId="{B5AB659E-CFFA-472D-B91B-04DF89B7224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DCE846E-E694-48B6-8C6D-E17577DC1E50}">
      <dgm:prSet custT="1"/>
      <dgm:spPr/>
      <dgm:t>
        <a:bodyPr/>
        <a:lstStyle/>
        <a:p>
          <a:r>
            <a:rPr lang="en-US" sz="1600" dirty="0">
              <a:solidFill>
                <a:schemeClr val="tx1"/>
              </a:solidFill>
            </a:rPr>
            <a:t>Small </a:t>
          </a:r>
          <a:r>
            <a:rPr lang="en-US" sz="1600" i="1" dirty="0">
              <a:solidFill>
                <a:schemeClr val="tx1"/>
              </a:solidFill>
            </a:rPr>
            <a:t>non-tender macules </a:t>
          </a:r>
          <a:r>
            <a:rPr lang="en-US" sz="1600" dirty="0">
              <a:solidFill>
                <a:schemeClr val="tx1"/>
              </a:solidFill>
            </a:rPr>
            <a:t>on palms and soles</a:t>
          </a:r>
        </a:p>
      </dgm:t>
    </dgm:pt>
    <dgm:pt modelId="{F59124C5-5D56-49FE-88AB-E760ACB1B09C}" type="parTrans" cxnId="{BB1AE45E-C075-4C57-A21E-E4F5C5F4C39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D2667E3-848B-4DEE-8E56-138AAE3E9B11}" type="sibTrans" cxnId="{BB1AE45E-C075-4C57-A21E-E4F5C5F4C39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071396E-F97E-4D7E-AAC8-670E79B97C78}">
      <dgm:prSet custT="1"/>
      <dgm:spPr/>
      <dgm:t>
        <a:bodyPr/>
        <a:lstStyle/>
        <a:p>
          <a:r>
            <a:rPr lang="en-US" sz="1600" dirty="0">
              <a:solidFill>
                <a:schemeClr val="tx1"/>
              </a:solidFill>
            </a:rPr>
            <a:t>More often found in acute bacterial endocarditis</a:t>
          </a:r>
        </a:p>
      </dgm:t>
    </dgm:pt>
    <dgm:pt modelId="{93F9FE0B-A7B1-43CF-A662-AD4466623BF2}" type="parTrans" cxnId="{A74970D3-8D5B-4A05-BB70-C694B0F1C3D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7FF8437-AC20-4169-BBD3-31A40499D087}" type="sibTrans" cxnId="{A74970D3-8D5B-4A05-BB70-C694B0F1C3D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589F503-0740-4C7F-A483-D19262CA7053}">
      <dgm:prSet custT="1"/>
      <dgm:spPr/>
      <dgm:t>
        <a:bodyPr/>
        <a:lstStyle/>
        <a:p>
          <a:r>
            <a:rPr lang="en-US" sz="2000" dirty="0">
              <a:solidFill>
                <a:schemeClr val="tx1"/>
              </a:solidFill>
            </a:rPr>
            <a:t>Splinter hemorrhages</a:t>
          </a:r>
        </a:p>
      </dgm:t>
    </dgm:pt>
    <dgm:pt modelId="{4C755329-48A1-4E00-83A7-F92B0D5F003B}" type="parTrans" cxnId="{476CC89A-D0DA-41C4-9FD9-A04830EE620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867FF43-21DA-41A4-AE5D-F042207392D4}" type="sibTrans" cxnId="{476CC89A-D0DA-41C4-9FD9-A04830EE620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20C80EF-AB2B-4AC7-8FA0-76C82A4E9453}">
      <dgm:prSet/>
      <dgm:spPr/>
      <dgm:t>
        <a:bodyPr/>
        <a:lstStyle/>
        <a:p>
          <a:r>
            <a:rPr lang="en-US">
              <a:solidFill>
                <a:schemeClr val="tx1"/>
              </a:solidFill>
            </a:rPr>
            <a:t>Immunologic Phenomena </a:t>
          </a:r>
        </a:p>
      </dgm:t>
    </dgm:pt>
    <dgm:pt modelId="{0DFC5EBF-F412-4C70-A18B-0006100C45E7}" type="parTrans" cxnId="{0FC9E9F3-054E-4CF4-A11A-2DFE06BEAB2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3D1786C-3793-46F4-B450-12A175C876AC}" type="sibTrans" cxnId="{0FC9E9F3-054E-4CF4-A11A-2DFE06BEAB2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127CDF42-5D77-43EA-A908-B085E9BB2979}">
      <dgm:prSet custT="1"/>
      <dgm:spPr/>
      <dgm:t>
        <a:bodyPr/>
        <a:lstStyle/>
        <a:p>
          <a:r>
            <a:rPr lang="en-US" sz="2000" dirty="0">
              <a:solidFill>
                <a:schemeClr val="tx1"/>
              </a:solidFill>
            </a:rPr>
            <a:t>Osler nodes</a:t>
          </a:r>
        </a:p>
      </dgm:t>
    </dgm:pt>
    <dgm:pt modelId="{25702B2B-DC5E-486C-BF81-6AD61D9DEC96}" type="parTrans" cxnId="{CED84D9B-1FA4-4763-BFC0-7223971431A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C7E89BD-81A8-40FB-883E-DE850D9318ED}" type="sibTrans" cxnId="{CED84D9B-1FA4-4763-BFC0-7223971431A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F49FAE0-2008-4447-8EF3-561A99DBEB43}">
      <dgm:prSet custT="1"/>
      <dgm:spPr/>
      <dgm:t>
        <a:bodyPr/>
        <a:lstStyle/>
        <a:p>
          <a:r>
            <a:rPr lang="en-US" sz="1600" dirty="0">
              <a:solidFill>
                <a:schemeClr val="tx1"/>
              </a:solidFill>
            </a:rPr>
            <a:t>Late findings - seen less frequently today because of early diagnosis and treatment </a:t>
          </a:r>
        </a:p>
      </dgm:t>
    </dgm:pt>
    <dgm:pt modelId="{126FAB98-0774-4C0C-8335-C5593A93432B}" type="parTrans" cxnId="{CEABC610-42B1-47BA-8AAB-51CD6D959A8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19BF836-8AB4-43BE-97B5-2A7D0220B97F}" type="sibTrans" cxnId="{CEABC610-42B1-47BA-8AAB-51CD6D959A8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1CAF35E-B4E1-4D37-8029-E4EB8C9A5EC4}">
      <dgm:prSet custT="1"/>
      <dgm:spPr/>
      <dgm:t>
        <a:bodyPr/>
        <a:lstStyle/>
        <a:p>
          <a:r>
            <a:rPr lang="en-US" sz="2000" dirty="0">
              <a:solidFill>
                <a:schemeClr val="tx1"/>
              </a:solidFill>
            </a:rPr>
            <a:t>Roth spots </a:t>
          </a:r>
          <a:r>
            <a:rPr lang="en-US" sz="1900" dirty="0">
              <a:solidFill>
                <a:schemeClr val="tx1"/>
              </a:solidFill>
            </a:rPr>
            <a:t>– hemorrhagic lesions of the retina </a:t>
          </a:r>
        </a:p>
      </dgm:t>
    </dgm:pt>
    <dgm:pt modelId="{FD249FAD-3181-4A01-9039-F8CFFEE7B024}" type="parTrans" cxnId="{9C23A839-0BE8-4636-8C1A-D5FE03167DD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6535321-1F29-4193-96E2-E202DCFBF93A}" type="sibTrans" cxnId="{9C23A839-0BE8-4636-8C1A-D5FE03167DD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C7E851F-A3E2-4A6C-BB47-D290E300EF83}">
      <dgm:prSet custT="1"/>
      <dgm:spPr/>
      <dgm:t>
        <a:bodyPr/>
        <a:lstStyle/>
        <a:p>
          <a:r>
            <a:rPr lang="en-US" sz="1600" dirty="0">
              <a:solidFill>
                <a:schemeClr val="tx1"/>
              </a:solidFill>
            </a:rPr>
            <a:t>0.5 cm </a:t>
          </a:r>
          <a:r>
            <a:rPr lang="en-US" sz="1600" i="1" dirty="0">
              <a:solidFill>
                <a:schemeClr val="tx1"/>
              </a:solidFill>
            </a:rPr>
            <a:t>tender</a:t>
          </a:r>
          <a:r>
            <a:rPr lang="en-US" sz="1600" dirty="0">
              <a:solidFill>
                <a:schemeClr val="tx1"/>
              </a:solidFill>
            </a:rPr>
            <a:t> </a:t>
          </a:r>
          <a:r>
            <a:rPr lang="en-US" sz="1600" i="1" dirty="0">
              <a:solidFill>
                <a:schemeClr val="tx1"/>
              </a:solidFill>
            </a:rPr>
            <a:t>nodules</a:t>
          </a:r>
          <a:r>
            <a:rPr lang="en-US" sz="1600" dirty="0">
              <a:solidFill>
                <a:schemeClr val="tx1"/>
              </a:solidFill>
            </a:rPr>
            <a:t> (“ouch”) on the fingers, palms/soles</a:t>
          </a:r>
          <a:endParaRPr lang="en-US" sz="1900" dirty="0">
            <a:solidFill>
              <a:schemeClr val="tx1"/>
            </a:solidFill>
          </a:endParaRPr>
        </a:p>
      </dgm:t>
    </dgm:pt>
    <dgm:pt modelId="{F1EFF1BA-81B8-41B0-8A01-65CAE6508E15}" type="parTrans" cxnId="{AF86EFCB-B353-4BC5-9415-6F70350902B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FEDCA3B-7B11-4B6F-8AFE-F2AEFF0BA225}" type="sibTrans" cxnId="{AF86EFCB-B353-4BC5-9415-6F70350902BE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C3C1774-B9E1-4B0E-B57A-6E607C554E1C}" type="pres">
      <dgm:prSet presAssocID="{85E0A6AC-5290-4B07-A82E-571180BCA8C8}" presName="linear" presStyleCnt="0">
        <dgm:presLayoutVars>
          <dgm:dir/>
          <dgm:animLvl val="lvl"/>
          <dgm:resizeHandles val="exact"/>
        </dgm:presLayoutVars>
      </dgm:prSet>
      <dgm:spPr/>
    </dgm:pt>
    <dgm:pt modelId="{D08D38FA-ADB8-4F8C-98B2-586EAB9F984D}" type="pres">
      <dgm:prSet presAssocID="{3FC6128F-52AC-4112-8F33-8FE4D12B8BDD}" presName="parentLin" presStyleCnt="0"/>
      <dgm:spPr/>
    </dgm:pt>
    <dgm:pt modelId="{B0B6864A-7B86-45D3-98DD-8080BC9CC842}" type="pres">
      <dgm:prSet presAssocID="{3FC6128F-52AC-4112-8F33-8FE4D12B8BDD}" presName="parentLeftMargin" presStyleLbl="node1" presStyleIdx="0" presStyleCnt="2"/>
      <dgm:spPr/>
    </dgm:pt>
    <dgm:pt modelId="{7F118E03-D738-438D-8C54-DE77BE36B2FE}" type="pres">
      <dgm:prSet presAssocID="{3FC6128F-52AC-4112-8F33-8FE4D12B8BD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A06DA32-2A4C-4EF2-BFDD-3F6FD7D14440}" type="pres">
      <dgm:prSet presAssocID="{3FC6128F-52AC-4112-8F33-8FE4D12B8BDD}" presName="negativeSpace" presStyleCnt="0"/>
      <dgm:spPr/>
    </dgm:pt>
    <dgm:pt modelId="{1154BE45-20B8-4DF0-9744-7AFBA0A713F9}" type="pres">
      <dgm:prSet presAssocID="{3FC6128F-52AC-4112-8F33-8FE4D12B8BDD}" presName="childText" presStyleLbl="conFgAcc1" presStyleIdx="0" presStyleCnt="2">
        <dgm:presLayoutVars>
          <dgm:bulletEnabled val="1"/>
        </dgm:presLayoutVars>
      </dgm:prSet>
      <dgm:spPr/>
    </dgm:pt>
    <dgm:pt modelId="{B659B83B-03CF-491B-ACEB-4351C76F8D6C}" type="pres">
      <dgm:prSet presAssocID="{40EE8D20-2829-422A-8015-505BE66656D2}" presName="spaceBetweenRectangles" presStyleCnt="0"/>
      <dgm:spPr/>
    </dgm:pt>
    <dgm:pt modelId="{B0F97AF1-A8A7-48C2-863E-294FFB08F547}" type="pres">
      <dgm:prSet presAssocID="{220C80EF-AB2B-4AC7-8FA0-76C82A4E9453}" presName="parentLin" presStyleCnt="0"/>
      <dgm:spPr/>
    </dgm:pt>
    <dgm:pt modelId="{BB56D3F9-9E19-4509-B790-F29C3F1CCD8A}" type="pres">
      <dgm:prSet presAssocID="{220C80EF-AB2B-4AC7-8FA0-76C82A4E9453}" presName="parentLeftMargin" presStyleLbl="node1" presStyleIdx="0" presStyleCnt="2"/>
      <dgm:spPr/>
    </dgm:pt>
    <dgm:pt modelId="{C3CDC5BD-0D1A-404D-8BB1-E2E86CA852A2}" type="pres">
      <dgm:prSet presAssocID="{220C80EF-AB2B-4AC7-8FA0-76C82A4E9453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2FB40DD4-27FE-4CE6-82C5-AF56D6BC1FDE}" type="pres">
      <dgm:prSet presAssocID="{220C80EF-AB2B-4AC7-8FA0-76C82A4E9453}" presName="negativeSpace" presStyleCnt="0"/>
      <dgm:spPr/>
    </dgm:pt>
    <dgm:pt modelId="{A7440125-E2F5-4101-A824-4CA5D3F889CD}" type="pres">
      <dgm:prSet presAssocID="{220C80EF-AB2B-4AC7-8FA0-76C82A4E9453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EABC610-42B1-47BA-8AAB-51CD6D959A82}" srcId="{127CDF42-5D77-43EA-A908-B085E9BB2979}" destId="{EF49FAE0-2008-4447-8EF3-561A99DBEB43}" srcOrd="1" destOrd="0" parTransId="{126FAB98-0774-4C0C-8335-C5593A93432B}" sibTransId="{019BF836-8AB4-43BE-97B5-2A7D0220B97F}"/>
    <dgm:cxn modelId="{99467511-DA13-4B45-BAE8-32305EA129C1}" srcId="{85E0A6AC-5290-4B07-A82E-571180BCA8C8}" destId="{3FC6128F-52AC-4112-8F33-8FE4D12B8BDD}" srcOrd="0" destOrd="0" parTransId="{D66E3672-7153-4D80-AA42-01527FB94BB0}" sibTransId="{40EE8D20-2829-422A-8015-505BE66656D2}"/>
    <dgm:cxn modelId="{0BF5C311-012D-4036-BAE3-FC4BF8A9BB30}" type="presOf" srcId="{EF49FAE0-2008-4447-8EF3-561A99DBEB43}" destId="{A7440125-E2F5-4101-A824-4CA5D3F889CD}" srcOrd="0" destOrd="2" presId="urn:microsoft.com/office/officeart/2005/8/layout/list1"/>
    <dgm:cxn modelId="{9AA1C528-AA91-4562-9D62-4CFD0851CD7B}" type="presOf" srcId="{91CAF35E-B4E1-4D37-8029-E4EB8C9A5EC4}" destId="{A7440125-E2F5-4101-A824-4CA5D3F889CD}" srcOrd="0" destOrd="3" presId="urn:microsoft.com/office/officeart/2005/8/layout/list1"/>
    <dgm:cxn modelId="{FACC542B-9A31-458E-BD0D-88D117DF71E8}" type="presOf" srcId="{6589F503-0740-4C7F-A483-D19262CA7053}" destId="{1154BE45-20B8-4DF0-9744-7AFBA0A713F9}" srcOrd="0" destOrd="3" presId="urn:microsoft.com/office/officeart/2005/8/layout/list1"/>
    <dgm:cxn modelId="{296F3F30-6012-4CFB-B8BE-CA9CCBE13DFE}" type="presOf" srcId="{D071396E-F97E-4D7E-AAC8-670E79B97C78}" destId="{1154BE45-20B8-4DF0-9744-7AFBA0A713F9}" srcOrd="0" destOrd="2" presId="urn:microsoft.com/office/officeart/2005/8/layout/list1"/>
    <dgm:cxn modelId="{9C23A839-0BE8-4636-8C1A-D5FE03167DDF}" srcId="{220C80EF-AB2B-4AC7-8FA0-76C82A4E9453}" destId="{91CAF35E-B4E1-4D37-8029-E4EB8C9A5EC4}" srcOrd="1" destOrd="0" parTransId="{FD249FAD-3181-4A01-9039-F8CFFEE7B024}" sibTransId="{C6535321-1F29-4193-96E2-E202DCFBF93A}"/>
    <dgm:cxn modelId="{BB1AE45E-C075-4C57-A21E-E4F5C5F4C39F}" srcId="{1DD13D2B-9F67-4AA3-9871-939819F3E679}" destId="{1DCE846E-E694-48B6-8C6D-E17577DC1E50}" srcOrd="0" destOrd="0" parTransId="{F59124C5-5D56-49FE-88AB-E760ACB1B09C}" sibTransId="{0D2667E3-848B-4DEE-8E56-138AAE3E9B11}"/>
    <dgm:cxn modelId="{9DB4CF54-4295-46ED-AE23-399613C6118D}" type="presOf" srcId="{AC7E851F-A3E2-4A6C-BB47-D290E300EF83}" destId="{A7440125-E2F5-4101-A824-4CA5D3F889CD}" srcOrd="0" destOrd="1" presId="urn:microsoft.com/office/officeart/2005/8/layout/list1"/>
    <dgm:cxn modelId="{3A75B776-38EE-4B06-B504-F5CF7CA27912}" type="presOf" srcId="{1DD13D2B-9F67-4AA3-9871-939819F3E679}" destId="{1154BE45-20B8-4DF0-9744-7AFBA0A713F9}" srcOrd="0" destOrd="0" presId="urn:microsoft.com/office/officeart/2005/8/layout/list1"/>
    <dgm:cxn modelId="{63E07377-1F85-4BAD-B97F-6F36E45DE0D6}" type="presOf" srcId="{1DCE846E-E694-48B6-8C6D-E17577DC1E50}" destId="{1154BE45-20B8-4DF0-9744-7AFBA0A713F9}" srcOrd="0" destOrd="1" presId="urn:microsoft.com/office/officeart/2005/8/layout/list1"/>
    <dgm:cxn modelId="{5C0FE557-CCF2-45D3-AD93-8CB3CC19A10B}" type="presOf" srcId="{127CDF42-5D77-43EA-A908-B085E9BB2979}" destId="{A7440125-E2F5-4101-A824-4CA5D3F889CD}" srcOrd="0" destOrd="0" presId="urn:microsoft.com/office/officeart/2005/8/layout/list1"/>
    <dgm:cxn modelId="{476CC89A-D0DA-41C4-9FD9-A04830EE6205}" srcId="{3FC6128F-52AC-4112-8F33-8FE4D12B8BDD}" destId="{6589F503-0740-4C7F-A483-D19262CA7053}" srcOrd="1" destOrd="0" parTransId="{4C755329-48A1-4E00-83A7-F92B0D5F003B}" sibTransId="{A867FF43-21DA-41A4-AE5D-F042207392D4}"/>
    <dgm:cxn modelId="{CED84D9B-1FA4-4763-BFC0-7223971431A7}" srcId="{220C80EF-AB2B-4AC7-8FA0-76C82A4E9453}" destId="{127CDF42-5D77-43EA-A908-B085E9BB2979}" srcOrd="0" destOrd="0" parTransId="{25702B2B-DC5E-486C-BF81-6AD61D9DEC96}" sibTransId="{9C7E89BD-81A8-40FB-883E-DE850D9318ED}"/>
    <dgm:cxn modelId="{B5AB659E-CFFA-472D-B91B-04DF89B7224B}" srcId="{3FC6128F-52AC-4112-8F33-8FE4D12B8BDD}" destId="{1DD13D2B-9F67-4AA3-9871-939819F3E679}" srcOrd="0" destOrd="0" parTransId="{A5F28267-4A57-4C6C-A776-65D69C763823}" sibTransId="{43040E72-9CCE-4D06-9C9D-A83858FB613F}"/>
    <dgm:cxn modelId="{F73FAAB1-CDF3-4529-AD5A-0396B59B7263}" type="presOf" srcId="{3FC6128F-52AC-4112-8F33-8FE4D12B8BDD}" destId="{7F118E03-D738-438D-8C54-DE77BE36B2FE}" srcOrd="1" destOrd="0" presId="urn:microsoft.com/office/officeart/2005/8/layout/list1"/>
    <dgm:cxn modelId="{EC9E86B5-B5E2-43F2-A5E5-0B5E95BC0338}" type="presOf" srcId="{3FC6128F-52AC-4112-8F33-8FE4D12B8BDD}" destId="{B0B6864A-7B86-45D3-98DD-8080BC9CC842}" srcOrd="0" destOrd="0" presId="urn:microsoft.com/office/officeart/2005/8/layout/list1"/>
    <dgm:cxn modelId="{E94613C6-B4A0-4404-BAAD-C53BD4B78750}" type="presOf" srcId="{220C80EF-AB2B-4AC7-8FA0-76C82A4E9453}" destId="{C3CDC5BD-0D1A-404D-8BB1-E2E86CA852A2}" srcOrd="1" destOrd="0" presId="urn:microsoft.com/office/officeart/2005/8/layout/list1"/>
    <dgm:cxn modelId="{D4C7ABC6-E87D-49F8-B058-4FE916A29298}" type="presOf" srcId="{85E0A6AC-5290-4B07-A82E-571180BCA8C8}" destId="{3C3C1774-B9E1-4B0E-B57A-6E607C554E1C}" srcOrd="0" destOrd="0" presId="urn:microsoft.com/office/officeart/2005/8/layout/list1"/>
    <dgm:cxn modelId="{AF86EFCB-B353-4BC5-9415-6F70350902BE}" srcId="{127CDF42-5D77-43EA-A908-B085E9BB2979}" destId="{AC7E851F-A3E2-4A6C-BB47-D290E300EF83}" srcOrd="0" destOrd="0" parTransId="{F1EFF1BA-81B8-41B0-8A01-65CAE6508E15}" sibTransId="{BFEDCA3B-7B11-4B6F-8AFE-F2AEFF0BA225}"/>
    <dgm:cxn modelId="{A74970D3-8D5B-4A05-BB70-C694B0F1C3DC}" srcId="{1DD13D2B-9F67-4AA3-9871-939819F3E679}" destId="{D071396E-F97E-4D7E-AAC8-670E79B97C78}" srcOrd="1" destOrd="0" parTransId="{93F9FE0B-A7B1-43CF-A662-AD4466623BF2}" sibTransId="{A7FF8437-AC20-4169-BBD3-31A40499D087}"/>
    <dgm:cxn modelId="{0FC9E9F3-054E-4CF4-A11A-2DFE06BEAB27}" srcId="{85E0A6AC-5290-4B07-A82E-571180BCA8C8}" destId="{220C80EF-AB2B-4AC7-8FA0-76C82A4E9453}" srcOrd="1" destOrd="0" parTransId="{0DFC5EBF-F412-4C70-A18B-0006100C45E7}" sibTransId="{93D1786C-3793-46F4-B450-12A175C876AC}"/>
    <dgm:cxn modelId="{68E38FF8-F1B3-4338-9425-B844544224F4}" type="presOf" srcId="{220C80EF-AB2B-4AC7-8FA0-76C82A4E9453}" destId="{BB56D3F9-9E19-4509-B790-F29C3F1CCD8A}" srcOrd="0" destOrd="0" presId="urn:microsoft.com/office/officeart/2005/8/layout/list1"/>
    <dgm:cxn modelId="{BFB477BF-A5A5-4A44-B034-C4624B54472A}" type="presParOf" srcId="{3C3C1774-B9E1-4B0E-B57A-6E607C554E1C}" destId="{D08D38FA-ADB8-4F8C-98B2-586EAB9F984D}" srcOrd="0" destOrd="0" presId="urn:microsoft.com/office/officeart/2005/8/layout/list1"/>
    <dgm:cxn modelId="{4CD73E9F-93D2-40F0-8318-B060356A336A}" type="presParOf" srcId="{D08D38FA-ADB8-4F8C-98B2-586EAB9F984D}" destId="{B0B6864A-7B86-45D3-98DD-8080BC9CC842}" srcOrd="0" destOrd="0" presId="urn:microsoft.com/office/officeart/2005/8/layout/list1"/>
    <dgm:cxn modelId="{DB93C1AE-B685-4974-A82D-36CE3720863F}" type="presParOf" srcId="{D08D38FA-ADB8-4F8C-98B2-586EAB9F984D}" destId="{7F118E03-D738-438D-8C54-DE77BE36B2FE}" srcOrd="1" destOrd="0" presId="urn:microsoft.com/office/officeart/2005/8/layout/list1"/>
    <dgm:cxn modelId="{87FC2984-38EC-4097-8640-307CE08EB6E7}" type="presParOf" srcId="{3C3C1774-B9E1-4B0E-B57A-6E607C554E1C}" destId="{9A06DA32-2A4C-4EF2-BFDD-3F6FD7D14440}" srcOrd="1" destOrd="0" presId="urn:microsoft.com/office/officeart/2005/8/layout/list1"/>
    <dgm:cxn modelId="{209724F8-38A0-464E-B4C2-8B1C0FCB1508}" type="presParOf" srcId="{3C3C1774-B9E1-4B0E-B57A-6E607C554E1C}" destId="{1154BE45-20B8-4DF0-9744-7AFBA0A713F9}" srcOrd="2" destOrd="0" presId="urn:microsoft.com/office/officeart/2005/8/layout/list1"/>
    <dgm:cxn modelId="{5183DBDC-9BD1-4D73-9310-FFC3FBC597EC}" type="presParOf" srcId="{3C3C1774-B9E1-4B0E-B57A-6E607C554E1C}" destId="{B659B83B-03CF-491B-ACEB-4351C76F8D6C}" srcOrd="3" destOrd="0" presId="urn:microsoft.com/office/officeart/2005/8/layout/list1"/>
    <dgm:cxn modelId="{E209E599-12F5-493E-AE89-BDE93ED156F4}" type="presParOf" srcId="{3C3C1774-B9E1-4B0E-B57A-6E607C554E1C}" destId="{B0F97AF1-A8A7-48C2-863E-294FFB08F547}" srcOrd="4" destOrd="0" presId="urn:microsoft.com/office/officeart/2005/8/layout/list1"/>
    <dgm:cxn modelId="{8FAA6587-A044-4E07-BE81-701EA0EEA169}" type="presParOf" srcId="{B0F97AF1-A8A7-48C2-863E-294FFB08F547}" destId="{BB56D3F9-9E19-4509-B790-F29C3F1CCD8A}" srcOrd="0" destOrd="0" presId="urn:microsoft.com/office/officeart/2005/8/layout/list1"/>
    <dgm:cxn modelId="{98C021F9-61F8-443B-A2DA-E5F3B1547C5E}" type="presParOf" srcId="{B0F97AF1-A8A7-48C2-863E-294FFB08F547}" destId="{C3CDC5BD-0D1A-404D-8BB1-E2E86CA852A2}" srcOrd="1" destOrd="0" presId="urn:microsoft.com/office/officeart/2005/8/layout/list1"/>
    <dgm:cxn modelId="{73668D4B-30FE-4711-853D-26F2DEC4C7F4}" type="presParOf" srcId="{3C3C1774-B9E1-4B0E-B57A-6E607C554E1C}" destId="{2FB40DD4-27FE-4CE6-82C5-AF56D6BC1FDE}" srcOrd="5" destOrd="0" presId="urn:microsoft.com/office/officeart/2005/8/layout/list1"/>
    <dgm:cxn modelId="{34586484-30F6-47AB-B570-6E45145AD434}" type="presParOf" srcId="{3C3C1774-B9E1-4B0E-B57A-6E607C554E1C}" destId="{A7440125-E2F5-4101-A824-4CA5D3F889CD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D40970B-8BD1-45F9-93A5-99C2BA9D2D3D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C145BDD-7EAC-4F68-8FD2-A9D923D73668}">
      <dgm:prSet/>
      <dgm:spPr/>
      <dgm:t>
        <a:bodyPr/>
        <a:lstStyle/>
        <a:p>
          <a:r>
            <a:rPr lang="en-US"/>
            <a:t>WBC= 15.1, Plt= 192K, Hgb= 12.7g</a:t>
          </a:r>
        </a:p>
      </dgm:t>
    </dgm:pt>
    <dgm:pt modelId="{10916615-C912-42FE-8AB7-7D114A8E86A7}" type="parTrans" cxnId="{FCA19099-D70C-4408-B9E7-362AE7D6D345}">
      <dgm:prSet/>
      <dgm:spPr/>
      <dgm:t>
        <a:bodyPr/>
        <a:lstStyle/>
        <a:p>
          <a:endParaRPr lang="en-US"/>
        </a:p>
      </dgm:t>
    </dgm:pt>
    <dgm:pt modelId="{56A09025-C67C-4C78-9D3D-4B1FF4E91407}" type="sibTrans" cxnId="{FCA19099-D70C-4408-B9E7-362AE7D6D345}">
      <dgm:prSet/>
      <dgm:spPr/>
      <dgm:t>
        <a:bodyPr/>
        <a:lstStyle/>
        <a:p>
          <a:endParaRPr lang="en-US"/>
        </a:p>
      </dgm:t>
    </dgm:pt>
    <dgm:pt modelId="{C85A2233-9A35-43D0-8EAD-DF5CBA949BE4}">
      <dgm:prSet/>
      <dgm:spPr/>
      <dgm:t>
        <a:bodyPr/>
        <a:lstStyle/>
        <a:p>
          <a:r>
            <a:rPr lang="en-US" dirty="0"/>
            <a:t>BUN= 9, Cr= 0.8</a:t>
          </a:r>
        </a:p>
      </dgm:t>
    </dgm:pt>
    <dgm:pt modelId="{CCE4ADAC-3E01-42E6-BD0C-CBDDBB878BB1}" type="parTrans" cxnId="{13D272D0-E30D-4B59-B9B0-BE0F6AE517D5}">
      <dgm:prSet/>
      <dgm:spPr/>
      <dgm:t>
        <a:bodyPr/>
        <a:lstStyle/>
        <a:p>
          <a:endParaRPr lang="en-US"/>
        </a:p>
      </dgm:t>
    </dgm:pt>
    <dgm:pt modelId="{507C03FA-0FDE-4EE0-A488-EDB685AC7380}" type="sibTrans" cxnId="{13D272D0-E30D-4B59-B9B0-BE0F6AE517D5}">
      <dgm:prSet/>
      <dgm:spPr/>
      <dgm:t>
        <a:bodyPr/>
        <a:lstStyle/>
        <a:p>
          <a:endParaRPr lang="en-US"/>
        </a:p>
      </dgm:t>
    </dgm:pt>
    <dgm:pt modelId="{72A48B6F-9CC3-40D1-AE3D-45B2ED83A366}">
      <dgm:prSet/>
      <dgm:spPr/>
      <dgm:t>
        <a:bodyPr/>
        <a:lstStyle/>
        <a:p>
          <a:r>
            <a:rPr lang="en-US"/>
            <a:t>BNP 1259</a:t>
          </a:r>
        </a:p>
      </dgm:t>
    </dgm:pt>
    <dgm:pt modelId="{B0EAB22B-E249-4CE5-A4C7-86439902B2DB}" type="parTrans" cxnId="{75365F4D-35A6-4F8D-A0CB-36933B404527}">
      <dgm:prSet/>
      <dgm:spPr/>
      <dgm:t>
        <a:bodyPr/>
        <a:lstStyle/>
        <a:p>
          <a:endParaRPr lang="en-US"/>
        </a:p>
      </dgm:t>
    </dgm:pt>
    <dgm:pt modelId="{95B0C1FC-5E88-47B0-8155-9831A58358AB}" type="sibTrans" cxnId="{75365F4D-35A6-4F8D-A0CB-36933B404527}">
      <dgm:prSet/>
      <dgm:spPr/>
      <dgm:t>
        <a:bodyPr/>
        <a:lstStyle/>
        <a:p>
          <a:endParaRPr lang="en-US"/>
        </a:p>
      </dgm:t>
    </dgm:pt>
    <dgm:pt modelId="{ED513A98-25D8-44AD-8247-A1540D66B051}">
      <dgm:prSet/>
      <dgm:spPr/>
      <dgm:t>
        <a:bodyPr/>
        <a:lstStyle/>
        <a:p>
          <a:r>
            <a:rPr lang="en-US"/>
            <a:t>Blood cultures ordered</a:t>
          </a:r>
        </a:p>
      </dgm:t>
    </dgm:pt>
    <dgm:pt modelId="{E45F9729-6ACF-4302-BC6B-AB5705BBDEF3}" type="parTrans" cxnId="{05E38C6B-B287-44BB-AD58-488AE877ABC4}">
      <dgm:prSet/>
      <dgm:spPr/>
      <dgm:t>
        <a:bodyPr/>
        <a:lstStyle/>
        <a:p>
          <a:endParaRPr lang="en-US"/>
        </a:p>
      </dgm:t>
    </dgm:pt>
    <dgm:pt modelId="{3EA9C3BD-59BE-4E27-99F7-DDB424DD3487}" type="sibTrans" cxnId="{05E38C6B-B287-44BB-AD58-488AE877ABC4}">
      <dgm:prSet/>
      <dgm:spPr/>
      <dgm:t>
        <a:bodyPr/>
        <a:lstStyle/>
        <a:p>
          <a:endParaRPr lang="en-US"/>
        </a:p>
      </dgm:t>
    </dgm:pt>
    <dgm:pt modelId="{93156994-886D-4079-8184-688CBBA69079}" type="pres">
      <dgm:prSet presAssocID="{9D40970B-8BD1-45F9-93A5-99C2BA9D2D3D}" presName="vert0" presStyleCnt="0">
        <dgm:presLayoutVars>
          <dgm:dir/>
          <dgm:animOne val="branch"/>
          <dgm:animLvl val="lvl"/>
        </dgm:presLayoutVars>
      </dgm:prSet>
      <dgm:spPr/>
    </dgm:pt>
    <dgm:pt modelId="{7F983666-41D2-4776-8684-A3CE22842F64}" type="pres">
      <dgm:prSet presAssocID="{EC145BDD-7EAC-4F68-8FD2-A9D923D73668}" presName="thickLine" presStyleLbl="alignNode1" presStyleIdx="0" presStyleCnt="4"/>
      <dgm:spPr/>
    </dgm:pt>
    <dgm:pt modelId="{88915985-5D9C-4CE1-8C41-2D6CC1682010}" type="pres">
      <dgm:prSet presAssocID="{EC145BDD-7EAC-4F68-8FD2-A9D923D73668}" presName="horz1" presStyleCnt="0"/>
      <dgm:spPr/>
    </dgm:pt>
    <dgm:pt modelId="{9492E838-104C-4045-8F48-F1A91598100C}" type="pres">
      <dgm:prSet presAssocID="{EC145BDD-7EAC-4F68-8FD2-A9D923D73668}" presName="tx1" presStyleLbl="revTx" presStyleIdx="0" presStyleCnt="4"/>
      <dgm:spPr/>
    </dgm:pt>
    <dgm:pt modelId="{0ED353D9-EE72-486A-B70C-0ABA75F939D6}" type="pres">
      <dgm:prSet presAssocID="{EC145BDD-7EAC-4F68-8FD2-A9D923D73668}" presName="vert1" presStyleCnt="0"/>
      <dgm:spPr/>
    </dgm:pt>
    <dgm:pt modelId="{1C2275AA-DC6F-4F7A-9789-4950F2BA59A3}" type="pres">
      <dgm:prSet presAssocID="{C85A2233-9A35-43D0-8EAD-DF5CBA949BE4}" presName="thickLine" presStyleLbl="alignNode1" presStyleIdx="1" presStyleCnt="4"/>
      <dgm:spPr/>
    </dgm:pt>
    <dgm:pt modelId="{91E1C407-CC95-451A-AF99-8F413DAA8CDC}" type="pres">
      <dgm:prSet presAssocID="{C85A2233-9A35-43D0-8EAD-DF5CBA949BE4}" presName="horz1" presStyleCnt="0"/>
      <dgm:spPr/>
    </dgm:pt>
    <dgm:pt modelId="{0BBC7032-C1AD-4D96-A7F9-2B44454362A1}" type="pres">
      <dgm:prSet presAssocID="{C85A2233-9A35-43D0-8EAD-DF5CBA949BE4}" presName="tx1" presStyleLbl="revTx" presStyleIdx="1" presStyleCnt="4"/>
      <dgm:spPr/>
    </dgm:pt>
    <dgm:pt modelId="{9DFFF4D7-4E7F-4B6E-A971-18038219B9C2}" type="pres">
      <dgm:prSet presAssocID="{C85A2233-9A35-43D0-8EAD-DF5CBA949BE4}" presName="vert1" presStyleCnt="0"/>
      <dgm:spPr/>
    </dgm:pt>
    <dgm:pt modelId="{A5DC30FA-2080-421B-B424-EF8D50A86174}" type="pres">
      <dgm:prSet presAssocID="{72A48B6F-9CC3-40D1-AE3D-45B2ED83A366}" presName="thickLine" presStyleLbl="alignNode1" presStyleIdx="2" presStyleCnt="4"/>
      <dgm:spPr/>
    </dgm:pt>
    <dgm:pt modelId="{2782A323-80EC-4478-9459-426D156AF1AC}" type="pres">
      <dgm:prSet presAssocID="{72A48B6F-9CC3-40D1-AE3D-45B2ED83A366}" presName="horz1" presStyleCnt="0"/>
      <dgm:spPr/>
    </dgm:pt>
    <dgm:pt modelId="{F4BC13E5-347C-432E-A4E5-B4EE68113D15}" type="pres">
      <dgm:prSet presAssocID="{72A48B6F-9CC3-40D1-AE3D-45B2ED83A366}" presName="tx1" presStyleLbl="revTx" presStyleIdx="2" presStyleCnt="4"/>
      <dgm:spPr/>
    </dgm:pt>
    <dgm:pt modelId="{47102452-F86E-4C3C-B619-63561380117C}" type="pres">
      <dgm:prSet presAssocID="{72A48B6F-9CC3-40D1-AE3D-45B2ED83A366}" presName="vert1" presStyleCnt="0"/>
      <dgm:spPr/>
    </dgm:pt>
    <dgm:pt modelId="{FE720DA5-2E27-41B0-BCA3-3AEBDF9084A6}" type="pres">
      <dgm:prSet presAssocID="{ED513A98-25D8-44AD-8247-A1540D66B051}" presName="thickLine" presStyleLbl="alignNode1" presStyleIdx="3" presStyleCnt="4"/>
      <dgm:spPr/>
    </dgm:pt>
    <dgm:pt modelId="{3AF09DD0-F1C7-4DCA-B2DD-C716BEDDA29E}" type="pres">
      <dgm:prSet presAssocID="{ED513A98-25D8-44AD-8247-A1540D66B051}" presName="horz1" presStyleCnt="0"/>
      <dgm:spPr/>
    </dgm:pt>
    <dgm:pt modelId="{0B9D074F-5373-419E-990B-D81AC8979151}" type="pres">
      <dgm:prSet presAssocID="{ED513A98-25D8-44AD-8247-A1540D66B051}" presName="tx1" presStyleLbl="revTx" presStyleIdx="3" presStyleCnt="4"/>
      <dgm:spPr/>
    </dgm:pt>
    <dgm:pt modelId="{FBEDA804-29D5-483E-A267-4E99EAB6772C}" type="pres">
      <dgm:prSet presAssocID="{ED513A98-25D8-44AD-8247-A1540D66B051}" presName="vert1" presStyleCnt="0"/>
      <dgm:spPr/>
    </dgm:pt>
  </dgm:ptLst>
  <dgm:cxnLst>
    <dgm:cxn modelId="{F342A307-3149-4F66-A0C6-8F942991F8C5}" type="presOf" srcId="{C85A2233-9A35-43D0-8EAD-DF5CBA949BE4}" destId="{0BBC7032-C1AD-4D96-A7F9-2B44454362A1}" srcOrd="0" destOrd="0" presId="urn:microsoft.com/office/officeart/2008/layout/LinedList"/>
    <dgm:cxn modelId="{05E38C6B-B287-44BB-AD58-488AE877ABC4}" srcId="{9D40970B-8BD1-45F9-93A5-99C2BA9D2D3D}" destId="{ED513A98-25D8-44AD-8247-A1540D66B051}" srcOrd="3" destOrd="0" parTransId="{E45F9729-6ACF-4302-BC6B-AB5705BBDEF3}" sibTransId="{3EA9C3BD-59BE-4E27-99F7-DDB424DD3487}"/>
    <dgm:cxn modelId="{75365F4D-35A6-4F8D-A0CB-36933B404527}" srcId="{9D40970B-8BD1-45F9-93A5-99C2BA9D2D3D}" destId="{72A48B6F-9CC3-40D1-AE3D-45B2ED83A366}" srcOrd="2" destOrd="0" parTransId="{B0EAB22B-E249-4CE5-A4C7-86439902B2DB}" sibTransId="{95B0C1FC-5E88-47B0-8155-9831A58358AB}"/>
    <dgm:cxn modelId="{FCA19099-D70C-4408-B9E7-362AE7D6D345}" srcId="{9D40970B-8BD1-45F9-93A5-99C2BA9D2D3D}" destId="{EC145BDD-7EAC-4F68-8FD2-A9D923D73668}" srcOrd="0" destOrd="0" parTransId="{10916615-C912-42FE-8AB7-7D114A8E86A7}" sibTransId="{56A09025-C67C-4C78-9D3D-4B1FF4E91407}"/>
    <dgm:cxn modelId="{9CC457C0-1B37-4C3C-B875-70B39A9AB14A}" type="presOf" srcId="{EC145BDD-7EAC-4F68-8FD2-A9D923D73668}" destId="{9492E838-104C-4045-8F48-F1A91598100C}" srcOrd="0" destOrd="0" presId="urn:microsoft.com/office/officeart/2008/layout/LinedList"/>
    <dgm:cxn modelId="{13D272D0-E30D-4B59-B9B0-BE0F6AE517D5}" srcId="{9D40970B-8BD1-45F9-93A5-99C2BA9D2D3D}" destId="{C85A2233-9A35-43D0-8EAD-DF5CBA949BE4}" srcOrd="1" destOrd="0" parTransId="{CCE4ADAC-3E01-42E6-BD0C-CBDDBB878BB1}" sibTransId="{507C03FA-0FDE-4EE0-A488-EDB685AC7380}"/>
    <dgm:cxn modelId="{447449DF-D004-4434-A483-1B34613B1159}" type="presOf" srcId="{ED513A98-25D8-44AD-8247-A1540D66B051}" destId="{0B9D074F-5373-419E-990B-D81AC8979151}" srcOrd="0" destOrd="0" presId="urn:microsoft.com/office/officeart/2008/layout/LinedList"/>
    <dgm:cxn modelId="{95CA4BF0-F162-4906-8AB3-3DEC12481554}" type="presOf" srcId="{9D40970B-8BD1-45F9-93A5-99C2BA9D2D3D}" destId="{93156994-886D-4079-8184-688CBBA69079}" srcOrd="0" destOrd="0" presId="urn:microsoft.com/office/officeart/2008/layout/LinedList"/>
    <dgm:cxn modelId="{7AE161FF-071F-46FF-8DEB-ED046F4F8464}" type="presOf" srcId="{72A48B6F-9CC3-40D1-AE3D-45B2ED83A366}" destId="{F4BC13E5-347C-432E-A4E5-B4EE68113D15}" srcOrd="0" destOrd="0" presId="urn:microsoft.com/office/officeart/2008/layout/LinedList"/>
    <dgm:cxn modelId="{8983050E-F0D5-4A55-9578-DE576040DBD8}" type="presParOf" srcId="{93156994-886D-4079-8184-688CBBA69079}" destId="{7F983666-41D2-4776-8684-A3CE22842F64}" srcOrd="0" destOrd="0" presId="urn:microsoft.com/office/officeart/2008/layout/LinedList"/>
    <dgm:cxn modelId="{96535997-F6DB-422B-AB5B-A771398A1C8C}" type="presParOf" srcId="{93156994-886D-4079-8184-688CBBA69079}" destId="{88915985-5D9C-4CE1-8C41-2D6CC1682010}" srcOrd="1" destOrd="0" presId="urn:microsoft.com/office/officeart/2008/layout/LinedList"/>
    <dgm:cxn modelId="{5C396E3C-B7B7-44A4-ADD7-C01FB7ACB39D}" type="presParOf" srcId="{88915985-5D9C-4CE1-8C41-2D6CC1682010}" destId="{9492E838-104C-4045-8F48-F1A91598100C}" srcOrd="0" destOrd="0" presId="urn:microsoft.com/office/officeart/2008/layout/LinedList"/>
    <dgm:cxn modelId="{5B53B2A0-DB33-4B3C-81D5-0F333775D48C}" type="presParOf" srcId="{88915985-5D9C-4CE1-8C41-2D6CC1682010}" destId="{0ED353D9-EE72-486A-B70C-0ABA75F939D6}" srcOrd="1" destOrd="0" presId="urn:microsoft.com/office/officeart/2008/layout/LinedList"/>
    <dgm:cxn modelId="{984BA20E-A8C1-491A-9AC1-6D2FA78EA90E}" type="presParOf" srcId="{93156994-886D-4079-8184-688CBBA69079}" destId="{1C2275AA-DC6F-4F7A-9789-4950F2BA59A3}" srcOrd="2" destOrd="0" presId="urn:microsoft.com/office/officeart/2008/layout/LinedList"/>
    <dgm:cxn modelId="{C8700323-0585-4EDA-B8E3-CAE9F445FFA1}" type="presParOf" srcId="{93156994-886D-4079-8184-688CBBA69079}" destId="{91E1C407-CC95-451A-AF99-8F413DAA8CDC}" srcOrd="3" destOrd="0" presId="urn:microsoft.com/office/officeart/2008/layout/LinedList"/>
    <dgm:cxn modelId="{99E68177-D5BE-46F2-BDAE-626D72084B11}" type="presParOf" srcId="{91E1C407-CC95-451A-AF99-8F413DAA8CDC}" destId="{0BBC7032-C1AD-4D96-A7F9-2B44454362A1}" srcOrd="0" destOrd="0" presId="urn:microsoft.com/office/officeart/2008/layout/LinedList"/>
    <dgm:cxn modelId="{C31C8279-F88E-4B50-BCC5-1B9B1205D8E0}" type="presParOf" srcId="{91E1C407-CC95-451A-AF99-8F413DAA8CDC}" destId="{9DFFF4D7-4E7F-4B6E-A971-18038219B9C2}" srcOrd="1" destOrd="0" presId="urn:microsoft.com/office/officeart/2008/layout/LinedList"/>
    <dgm:cxn modelId="{C7BD1AE8-0BE7-4AE1-A4D3-02491659F41F}" type="presParOf" srcId="{93156994-886D-4079-8184-688CBBA69079}" destId="{A5DC30FA-2080-421B-B424-EF8D50A86174}" srcOrd="4" destOrd="0" presId="urn:microsoft.com/office/officeart/2008/layout/LinedList"/>
    <dgm:cxn modelId="{6CACCBF8-999C-4894-A434-2AE75CBE2E95}" type="presParOf" srcId="{93156994-886D-4079-8184-688CBBA69079}" destId="{2782A323-80EC-4478-9459-426D156AF1AC}" srcOrd="5" destOrd="0" presId="urn:microsoft.com/office/officeart/2008/layout/LinedList"/>
    <dgm:cxn modelId="{D3D16FA0-3CF6-4303-9227-63511B01C953}" type="presParOf" srcId="{2782A323-80EC-4478-9459-426D156AF1AC}" destId="{F4BC13E5-347C-432E-A4E5-B4EE68113D15}" srcOrd="0" destOrd="0" presId="urn:microsoft.com/office/officeart/2008/layout/LinedList"/>
    <dgm:cxn modelId="{BB297BF0-818A-41FB-A198-DCD1F4AE0663}" type="presParOf" srcId="{2782A323-80EC-4478-9459-426D156AF1AC}" destId="{47102452-F86E-4C3C-B619-63561380117C}" srcOrd="1" destOrd="0" presId="urn:microsoft.com/office/officeart/2008/layout/LinedList"/>
    <dgm:cxn modelId="{8AFF564B-997A-40DD-BE91-55EA3F924694}" type="presParOf" srcId="{93156994-886D-4079-8184-688CBBA69079}" destId="{FE720DA5-2E27-41B0-BCA3-3AEBDF9084A6}" srcOrd="6" destOrd="0" presId="urn:microsoft.com/office/officeart/2008/layout/LinedList"/>
    <dgm:cxn modelId="{8014B0BF-9E84-48CE-B7DF-EFA6F8F7C265}" type="presParOf" srcId="{93156994-886D-4079-8184-688CBBA69079}" destId="{3AF09DD0-F1C7-4DCA-B2DD-C716BEDDA29E}" srcOrd="7" destOrd="0" presId="urn:microsoft.com/office/officeart/2008/layout/LinedList"/>
    <dgm:cxn modelId="{5524A0F2-B902-4C1F-95B8-31F46055D8F5}" type="presParOf" srcId="{3AF09DD0-F1C7-4DCA-B2DD-C716BEDDA29E}" destId="{0B9D074F-5373-419E-990B-D81AC8979151}" srcOrd="0" destOrd="0" presId="urn:microsoft.com/office/officeart/2008/layout/LinedList"/>
    <dgm:cxn modelId="{FA0EC8E0-B97C-4AE6-B29A-7CF5333A5241}" type="presParOf" srcId="{3AF09DD0-F1C7-4DCA-B2DD-C716BEDDA29E}" destId="{FBEDA804-29D5-483E-A267-4E99EAB6772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2E212B-2ADB-4F26-9C73-813C4ADF5FE8}">
      <dsp:nvSpPr>
        <dsp:cNvPr id="0" name=""/>
        <dsp:cNvSpPr/>
      </dsp:nvSpPr>
      <dsp:spPr>
        <a:xfrm>
          <a:off x="0" y="109350"/>
          <a:ext cx="8509883" cy="7370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Part 1</a:t>
          </a:r>
        </a:p>
      </dsp:txBody>
      <dsp:txXfrm>
        <a:off x="35982" y="145332"/>
        <a:ext cx="8437919" cy="665135"/>
      </dsp:txXfrm>
    </dsp:sp>
    <dsp:sp modelId="{E04692B9-6859-430D-B147-ABCFDA30AD3F}">
      <dsp:nvSpPr>
        <dsp:cNvPr id="0" name=""/>
        <dsp:cNvSpPr/>
      </dsp:nvSpPr>
      <dsp:spPr>
        <a:xfrm>
          <a:off x="0" y="846450"/>
          <a:ext cx="8509883" cy="1210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189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/>
            <a:t>Pathogenesis of Subacute Bacterial Endocarditis (SBE)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/>
            <a:t>Application: introduction of concepts in clinical cases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/>
            <a:t>Clues for diagnosis: common signs and symptoms</a:t>
          </a:r>
        </a:p>
      </dsp:txBody>
      <dsp:txXfrm>
        <a:off x="0" y="846450"/>
        <a:ext cx="8509883" cy="1210950"/>
      </dsp:txXfrm>
    </dsp:sp>
    <dsp:sp modelId="{7B56B831-3325-4878-B76A-DC98D35E48FA}">
      <dsp:nvSpPr>
        <dsp:cNvPr id="0" name=""/>
        <dsp:cNvSpPr/>
      </dsp:nvSpPr>
      <dsp:spPr>
        <a:xfrm>
          <a:off x="0" y="2057400"/>
          <a:ext cx="8509883" cy="7370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Part 2</a:t>
          </a:r>
        </a:p>
      </dsp:txBody>
      <dsp:txXfrm>
        <a:off x="35982" y="2093382"/>
        <a:ext cx="8437919" cy="665135"/>
      </dsp:txXfrm>
    </dsp:sp>
    <dsp:sp modelId="{FABD3B49-959A-43BF-98E1-5A8C8F2CA2F2}">
      <dsp:nvSpPr>
        <dsp:cNvPr id="0" name=""/>
        <dsp:cNvSpPr/>
      </dsp:nvSpPr>
      <dsp:spPr>
        <a:xfrm>
          <a:off x="0" y="2794500"/>
          <a:ext cx="8509883" cy="1210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189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 dirty="0"/>
            <a:t>Review common microbes in bacterial endocarditis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/>
            <a:t>Discuss surgical and antimicrobial treatment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/>
            <a:t>Cardiac device infections</a:t>
          </a:r>
        </a:p>
      </dsp:txBody>
      <dsp:txXfrm>
        <a:off x="0" y="2794500"/>
        <a:ext cx="8509883" cy="12109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08FFE6-E226-49C4-8DA7-94C204C49287}">
      <dsp:nvSpPr>
        <dsp:cNvPr id="0" name=""/>
        <dsp:cNvSpPr/>
      </dsp:nvSpPr>
      <dsp:spPr>
        <a:xfrm>
          <a:off x="1927268" y="1066796"/>
          <a:ext cx="5638756" cy="5638756"/>
        </a:xfrm>
        <a:prstGeom prst="blockArc">
          <a:avLst>
            <a:gd name="adj1" fmla="val 9255669"/>
            <a:gd name="adj2" fmla="val 15765581"/>
            <a:gd name="adj3" fmla="val 4644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6CACD2-C19B-4E21-8437-8C87A8211EF5}">
      <dsp:nvSpPr>
        <dsp:cNvPr id="0" name=""/>
        <dsp:cNvSpPr/>
      </dsp:nvSpPr>
      <dsp:spPr>
        <a:xfrm>
          <a:off x="1752604" y="685782"/>
          <a:ext cx="5638756" cy="5638756"/>
        </a:xfrm>
        <a:prstGeom prst="blockArc">
          <a:avLst>
            <a:gd name="adj1" fmla="val 2104946"/>
            <a:gd name="adj2" fmla="val 8511680"/>
            <a:gd name="adj3" fmla="val 4644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109204-20A4-458E-B986-1058C7FED4A0}">
      <dsp:nvSpPr>
        <dsp:cNvPr id="0" name=""/>
        <dsp:cNvSpPr/>
      </dsp:nvSpPr>
      <dsp:spPr>
        <a:xfrm>
          <a:off x="1494916" y="1060744"/>
          <a:ext cx="5638756" cy="5638756"/>
        </a:xfrm>
        <a:prstGeom prst="blockArc">
          <a:avLst>
            <a:gd name="adj1" fmla="val 16515665"/>
            <a:gd name="adj2" fmla="val 1368675"/>
            <a:gd name="adj3" fmla="val 4644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8CD8B6-3D73-4D4B-97CD-246E5F04E5D9}">
      <dsp:nvSpPr>
        <dsp:cNvPr id="0" name=""/>
        <dsp:cNvSpPr/>
      </dsp:nvSpPr>
      <dsp:spPr>
        <a:xfrm>
          <a:off x="3124194" y="2321309"/>
          <a:ext cx="2892788" cy="275825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Bloodstream Infections</a:t>
          </a:r>
          <a:endParaRPr lang="en-US" sz="2500" b="1" kern="1200" dirty="0"/>
        </a:p>
      </dsp:txBody>
      <dsp:txXfrm>
        <a:off x="3547833" y="2725246"/>
        <a:ext cx="2045510" cy="1950377"/>
      </dsp:txXfrm>
    </dsp:sp>
    <dsp:sp modelId="{CC808A28-9199-4C7F-AC98-8E9B49687A22}">
      <dsp:nvSpPr>
        <dsp:cNvPr id="0" name=""/>
        <dsp:cNvSpPr/>
      </dsp:nvSpPr>
      <dsp:spPr>
        <a:xfrm>
          <a:off x="3657605" y="228601"/>
          <a:ext cx="1818415" cy="181841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/>
            <a:t>Intravascular Catheter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/>
            <a:t>Or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/>
            <a:t>Device-Related Bacteremia</a:t>
          </a:r>
          <a:endParaRPr lang="en-US" sz="1200" b="1" kern="1200" dirty="0"/>
        </a:p>
      </dsp:txBody>
      <dsp:txXfrm>
        <a:off x="3923906" y="494902"/>
        <a:ext cx="1285813" cy="1285813"/>
      </dsp:txXfrm>
    </dsp:sp>
    <dsp:sp modelId="{273C3411-5808-45EC-9347-9C8342FBFB85}">
      <dsp:nvSpPr>
        <dsp:cNvPr id="0" name=""/>
        <dsp:cNvSpPr/>
      </dsp:nvSpPr>
      <dsp:spPr>
        <a:xfrm>
          <a:off x="5943610" y="4038598"/>
          <a:ext cx="1818415" cy="181841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u="sng" kern="1200"/>
            <a:t>Secondary Bacteremia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/>
            <a:t>*Urinary tract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/>
            <a:t>*Postoperative wound infections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/>
            <a:t>*Skin/Skin structures</a:t>
          </a:r>
          <a:endParaRPr lang="en-US" sz="1200" b="1" kern="1200" dirty="0"/>
        </a:p>
      </dsp:txBody>
      <dsp:txXfrm>
        <a:off x="6209911" y="4304899"/>
        <a:ext cx="1285813" cy="1285813"/>
      </dsp:txXfrm>
    </dsp:sp>
    <dsp:sp modelId="{47E8656C-9757-45E2-BB09-527ACB889D0E}">
      <dsp:nvSpPr>
        <dsp:cNvPr id="0" name=""/>
        <dsp:cNvSpPr/>
      </dsp:nvSpPr>
      <dsp:spPr>
        <a:xfrm>
          <a:off x="1524005" y="4156500"/>
          <a:ext cx="1818415" cy="181841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Endocarditis</a:t>
          </a:r>
          <a:endParaRPr lang="en-US" sz="1600" b="1" kern="1200" dirty="0"/>
        </a:p>
      </dsp:txBody>
      <dsp:txXfrm>
        <a:off x="1790306" y="4422801"/>
        <a:ext cx="1285813" cy="12858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54BE45-20B8-4DF0-9744-7AFBA0A713F9}">
      <dsp:nvSpPr>
        <dsp:cNvPr id="0" name=""/>
        <dsp:cNvSpPr/>
      </dsp:nvSpPr>
      <dsp:spPr>
        <a:xfrm>
          <a:off x="0" y="522173"/>
          <a:ext cx="6245265" cy="1811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4702" tIns="520700" rIns="484702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solidFill>
                <a:schemeClr val="tx1"/>
              </a:solidFill>
            </a:rPr>
            <a:t>Janeway lesions </a:t>
          </a:r>
          <a:r>
            <a:rPr lang="en-US" sz="1900" kern="1200" dirty="0">
              <a:solidFill>
                <a:schemeClr val="tx1"/>
              </a:solidFill>
            </a:rPr>
            <a:t>(skin emboli)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solidFill>
                <a:schemeClr val="tx1"/>
              </a:solidFill>
            </a:rPr>
            <a:t>Small </a:t>
          </a:r>
          <a:r>
            <a:rPr lang="en-US" sz="1600" i="1" kern="1200" dirty="0">
              <a:solidFill>
                <a:schemeClr val="tx1"/>
              </a:solidFill>
            </a:rPr>
            <a:t>non-tender macules </a:t>
          </a:r>
          <a:r>
            <a:rPr lang="en-US" sz="1600" kern="1200" dirty="0">
              <a:solidFill>
                <a:schemeClr val="tx1"/>
              </a:solidFill>
            </a:rPr>
            <a:t>on palms and soles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solidFill>
                <a:schemeClr val="tx1"/>
              </a:solidFill>
            </a:rPr>
            <a:t>More often found in acute bacterial endocarditis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solidFill>
                <a:schemeClr val="tx1"/>
              </a:solidFill>
            </a:rPr>
            <a:t>Splinter hemorrhages</a:t>
          </a:r>
        </a:p>
      </dsp:txBody>
      <dsp:txXfrm>
        <a:off x="0" y="522173"/>
        <a:ext cx="6245265" cy="1811250"/>
      </dsp:txXfrm>
    </dsp:sp>
    <dsp:sp modelId="{7F118E03-D738-438D-8C54-DE77BE36B2FE}">
      <dsp:nvSpPr>
        <dsp:cNvPr id="0" name=""/>
        <dsp:cNvSpPr/>
      </dsp:nvSpPr>
      <dsp:spPr>
        <a:xfrm>
          <a:off x="312263" y="153173"/>
          <a:ext cx="4371685" cy="738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239" tIns="0" rIns="165239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solidFill>
                <a:schemeClr val="tx1"/>
              </a:solidFill>
            </a:rPr>
            <a:t>Vascular Phenomena </a:t>
          </a:r>
        </a:p>
      </dsp:txBody>
      <dsp:txXfrm>
        <a:off x="348289" y="189199"/>
        <a:ext cx="4299633" cy="665948"/>
      </dsp:txXfrm>
    </dsp:sp>
    <dsp:sp modelId="{A7440125-E2F5-4101-A824-4CA5D3F889CD}">
      <dsp:nvSpPr>
        <dsp:cNvPr id="0" name=""/>
        <dsp:cNvSpPr/>
      </dsp:nvSpPr>
      <dsp:spPr>
        <a:xfrm>
          <a:off x="0" y="2837423"/>
          <a:ext cx="6245265" cy="2598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6163298"/>
              <a:satOff val="0"/>
              <a:lumOff val="1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4702" tIns="520700" rIns="484702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solidFill>
                <a:schemeClr val="tx1"/>
              </a:solidFill>
            </a:rPr>
            <a:t>Osler nodes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solidFill>
                <a:schemeClr val="tx1"/>
              </a:solidFill>
            </a:rPr>
            <a:t>0.5 cm </a:t>
          </a:r>
          <a:r>
            <a:rPr lang="en-US" sz="1600" i="1" kern="1200" dirty="0">
              <a:solidFill>
                <a:schemeClr val="tx1"/>
              </a:solidFill>
            </a:rPr>
            <a:t>tender</a:t>
          </a:r>
          <a:r>
            <a:rPr lang="en-US" sz="1600" kern="1200" dirty="0">
              <a:solidFill>
                <a:schemeClr val="tx1"/>
              </a:solidFill>
            </a:rPr>
            <a:t> </a:t>
          </a:r>
          <a:r>
            <a:rPr lang="en-US" sz="1600" i="1" kern="1200" dirty="0">
              <a:solidFill>
                <a:schemeClr val="tx1"/>
              </a:solidFill>
            </a:rPr>
            <a:t>nodules</a:t>
          </a:r>
          <a:r>
            <a:rPr lang="en-US" sz="1600" kern="1200" dirty="0">
              <a:solidFill>
                <a:schemeClr val="tx1"/>
              </a:solidFill>
            </a:rPr>
            <a:t> (“ouch”) on the fingers, palms/soles</a:t>
          </a:r>
          <a:endParaRPr lang="en-US" sz="1900" kern="1200" dirty="0">
            <a:solidFill>
              <a:schemeClr val="tx1"/>
            </a:solidFill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solidFill>
                <a:schemeClr val="tx1"/>
              </a:solidFill>
            </a:rPr>
            <a:t>Late findings - seen less frequently today because of early diagnosis and treatment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solidFill>
                <a:schemeClr val="tx1"/>
              </a:solidFill>
            </a:rPr>
            <a:t>Roth spots </a:t>
          </a:r>
          <a:r>
            <a:rPr lang="en-US" sz="1900" kern="1200" dirty="0">
              <a:solidFill>
                <a:schemeClr val="tx1"/>
              </a:solidFill>
            </a:rPr>
            <a:t>– hemorrhagic lesions of the retina </a:t>
          </a:r>
        </a:p>
      </dsp:txBody>
      <dsp:txXfrm>
        <a:off x="0" y="2837423"/>
        <a:ext cx="6245265" cy="2598750"/>
      </dsp:txXfrm>
    </dsp:sp>
    <dsp:sp modelId="{C3CDC5BD-0D1A-404D-8BB1-E2E86CA852A2}">
      <dsp:nvSpPr>
        <dsp:cNvPr id="0" name=""/>
        <dsp:cNvSpPr/>
      </dsp:nvSpPr>
      <dsp:spPr>
        <a:xfrm>
          <a:off x="312263" y="2468423"/>
          <a:ext cx="4371685" cy="738000"/>
        </a:xfrm>
        <a:prstGeom prst="roundRect">
          <a:avLst/>
        </a:prstGeom>
        <a:solidFill>
          <a:schemeClr val="accent2">
            <a:hueOff val="6163298"/>
            <a:satOff val="0"/>
            <a:lumOff val="1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239" tIns="0" rIns="165239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solidFill>
                <a:schemeClr val="tx1"/>
              </a:solidFill>
            </a:rPr>
            <a:t>Immunologic Phenomena </a:t>
          </a:r>
        </a:p>
      </dsp:txBody>
      <dsp:txXfrm>
        <a:off x="348289" y="2504449"/>
        <a:ext cx="4299633" cy="6659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983666-41D2-4776-8684-A3CE22842F64}">
      <dsp:nvSpPr>
        <dsp:cNvPr id="0" name=""/>
        <dsp:cNvSpPr/>
      </dsp:nvSpPr>
      <dsp:spPr>
        <a:xfrm>
          <a:off x="0" y="0"/>
          <a:ext cx="624526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92E838-104C-4045-8F48-F1A91598100C}">
      <dsp:nvSpPr>
        <dsp:cNvPr id="0" name=""/>
        <dsp:cNvSpPr/>
      </dsp:nvSpPr>
      <dsp:spPr>
        <a:xfrm>
          <a:off x="0" y="0"/>
          <a:ext cx="6245265" cy="1397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WBC= 15.1, Plt= 192K, Hgb= 12.7g</a:t>
          </a:r>
        </a:p>
      </dsp:txBody>
      <dsp:txXfrm>
        <a:off x="0" y="0"/>
        <a:ext cx="6245265" cy="1397336"/>
      </dsp:txXfrm>
    </dsp:sp>
    <dsp:sp modelId="{1C2275AA-DC6F-4F7A-9789-4950F2BA59A3}">
      <dsp:nvSpPr>
        <dsp:cNvPr id="0" name=""/>
        <dsp:cNvSpPr/>
      </dsp:nvSpPr>
      <dsp:spPr>
        <a:xfrm>
          <a:off x="0" y="1397336"/>
          <a:ext cx="6245265" cy="0"/>
        </a:xfrm>
        <a:prstGeom prst="line">
          <a:avLst/>
        </a:prstGeom>
        <a:solidFill>
          <a:schemeClr val="accent2">
            <a:hueOff val="2054433"/>
            <a:satOff val="0"/>
            <a:lumOff val="6209"/>
            <a:alphaOff val="0"/>
          </a:schemeClr>
        </a:solidFill>
        <a:ln w="12700" cap="flat" cmpd="sng" algn="ctr">
          <a:solidFill>
            <a:schemeClr val="accent2">
              <a:hueOff val="2054433"/>
              <a:satOff val="0"/>
              <a:lumOff val="62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BC7032-C1AD-4D96-A7F9-2B44454362A1}">
      <dsp:nvSpPr>
        <dsp:cNvPr id="0" name=""/>
        <dsp:cNvSpPr/>
      </dsp:nvSpPr>
      <dsp:spPr>
        <a:xfrm>
          <a:off x="0" y="1397336"/>
          <a:ext cx="6245265" cy="1397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BUN= 9, Cr= 0.8</a:t>
          </a:r>
        </a:p>
      </dsp:txBody>
      <dsp:txXfrm>
        <a:off x="0" y="1397336"/>
        <a:ext cx="6245265" cy="1397336"/>
      </dsp:txXfrm>
    </dsp:sp>
    <dsp:sp modelId="{A5DC30FA-2080-421B-B424-EF8D50A86174}">
      <dsp:nvSpPr>
        <dsp:cNvPr id="0" name=""/>
        <dsp:cNvSpPr/>
      </dsp:nvSpPr>
      <dsp:spPr>
        <a:xfrm>
          <a:off x="0" y="2794673"/>
          <a:ext cx="6245265" cy="0"/>
        </a:xfrm>
        <a:prstGeom prst="line">
          <a:avLst/>
        </a:prstGeom>
        <a:solidFill>
          <a:schemeClr val="accent2">
            <a:hueOff val="4108866"/>
            <a:satOff val="0"/>
            <a:lumOff val="12419"/>
            <a:alphaOff val="0"/>
          </a:schemeClr>
        </a:solidFill>
        <a:ln w="12700" cap="flat" cmpd="sng" algn="ctr">
          <a:solidFill>
            <a:schemeClr val="accent2">
              <a:hueOff val="4108866"/>
              <a:satOff val="0"/>
              <a:lumOff val="1241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BC13E5-347C-432E-A4E5-B4EE68113D15}">
      <dsp:nvSpPr>
        <dsp:cNvPr id="0" name=""/>
        <dsp:cNvSpPr/>
      </dsp:nvSpPr>
      <dsp:spPr>
        <a:xfrm>
          <a:off x="0" y="2794673"/>
          <a:ext cx="6245265" cy="1397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BNP 1259</a:t>
          </a:r>
        </a:p>
      </dsp:txBody>
      <dsp:txXfrm>
        <a:off x="0" y="2794673"/>
        <a:ext cx="6245265" cy="1397336"/>
      </dsp:txXfrm>
    </dsp:sp>
    <dsp:sp modelId="{FE720DA5-2E27-41B0-BCA3-3AEBDF9084A6}">
      <dsp:nvSpPr>
        <dsp:cNvPr id="0" name=""/>
        <dsp:cNvSpPr/>
      </dsp:nvSpPr>
      <dsp:spPr>
        <a:xfrm>
          <a:off x="0" y="4192010"/>
          <a:ext cx="6245265" cy="0"/>
        </a:xfrm>
        <a:prstGeom prst="line">
          <a:avLst/>
        </a:prstGeom>
        <a:solidFill>
          <a:schemeClr val="accent2">
            <a:hueOff val="6163298"/>
            <a:satOff val="0"/>
            <a:lumOff val="18628"/>
            <a:alphaOff val="0"/>
          </a:schemeClr>
        </a:solidFill>
        <a:ln w="12700" cap="flat" cmpd="sng" algn="ctr">
          <a:solidFill>
            <a:schemeClr val="accent2">
              <a:hueOff val="6163298"/>
              <a:satOff val="0"/>
              <a:lumOff val="1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9D074F-5373-419E-990B-D81AC8979151}">
      <dsp:nvSpPr>
        <dsp:cNvPr id="0" name=""/>
        <dsp:cNvSpPr/>
      </dsp:nvSpPr>
      <dsp:spPr>
        <a:xfrm>
          <a:off x="0" y="4192010"/>
          <a:ext cx="6245265" cy="1397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Blood cultures ordered</a:t>
          </a:r>
        </a:p>
      </dsp:txBody>
      <dsp:txXfrm>
        <a:off x="0" y="4192010"/>
        <a:ext cx="6245265" cy="13973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065592-CC3B-43E5-8C24-1DD97E8141E6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FA40A0-4419-4834-AF5E-42EA9128B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230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EADC601-AB32-44E7-8835-645346BB4A42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4885-D7D3-48FF-B8CB-9B01DDE189FF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82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754C38-4ED5-418E-B3B0-C6452115E699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5669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754C38-4ED5-418E-B3B0-C6452115E699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1036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754C38-4ED5-418E-B3B0-C6452115E699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123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754C38-4ED5-418E-B3B0-C6452115E699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5258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2B7EC5F-1367-46B6-81D0-4150F42FC41F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602EC0D-194C-42EC-BEC2-866599DDA156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6D87324-6483-4CB9-A24A-525B40B0A35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754C38-4ED5-418E-B3B0-C6452115E699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6454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A636A28-5724-456C-9502-9961B9064B58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4157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754C38-4ED5-418E-B3B0-C6452115E699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474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889FD1D-4F8E-496F-873A-43EE82DFF2DE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851B3A3-3E3E-4A9A-BC33-D7F3A085ACA7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C720343-DABB-446F-AE52-F4E079140D6A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E3ED4-E552-4FDC-816B-B066491F4D2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0700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E3ED4-E552-4FDC-816B-B066491F4D2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9681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7AD29B2-6866-47C4-ACA3-ABFDFB1D6499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98C7F2D-37BE-4759-847E-88432258A0C5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98C7F2D-37BE-4759-847E-88432258A0C5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7789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D973F47-DC83-48C5-94EF-9429E3BC5142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39EE0EA-DB35-40AF-98DB-136C7A63B3C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F49B5BA-5728-49B2-8E91-2593011AF8DF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F58C899-6983-4010-B9ED-132D0AFFA9A0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00E53AE-E618-4451-8685-C6D37213CB72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9E9ADF8-F734-4592-B6F8-AD913042C0BE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64AA845-8AB6-46F0-A1AF-876F63ECA717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FA40A0-4419-4834-AF5E-42EA9128B7BE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83848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0ED3210-D46C-4CAB-8344-FB8B69FC9BB1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21EBDEB-664B-4D82-9DB0-8F0DF257C811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21EBDEB-664B-4D82-9DB0-8F0DF257C811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F2DB7C-27F6-449D-9698-309D7635AA1F}" type="slidenum">
              <a:rPr lang="en-US" smtClean="0">
                <a:solidFill>
                  <a:prstClr val="black"/>
                </a:solidFill>
              </a:rPr>
              <a:pPr/>
              <a:t>46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4157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2A33508-8572-43BB-A5D8-4197398E633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F49B5BA-5728-49B2-8E91-2593011AF8D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6FD7637-DC10-4C34-86C2-4B09F891264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95339E9-1DBC-4039-B54F-BF46B191FC57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61FBEAE-0E3C-4112-A8EF-4B8F07C55123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2141EE1-0D29-4155-A4F4-4829CBD6887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66DA5-7751-4D3D-B753-58DF3B41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9135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AD429-654B-4F0E-94E9-6FEF8EC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60B2-06F5-4567-BE1F-BBA52705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6F6F2-8269-4B80-8EE3-81FEE0F9D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C86E4-3EDE-4EB4-B1A3-A1198AAD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752B0-ACEC-49EF-8131-FCF35BC5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0462E3-375D-4E76-8886-69E06985D069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2026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23B094-F480-477B-901C-7181F88C0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052089-A920-4E52-98DC-8A5DC7B0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074FE-F1B4-421F-A66E-FA351C8F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764BA-3AB2-45FD-ABCB-975B3FDD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B3FEF-8252-49FD-82F2-3E5FABC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EB5C65-83BB-4EBD-AD22-EDA8489D0F5D}"/>
              </a:ext>
            </a:extLst>
          </p:cNvPr>
          <p:cNvCxnSpPr>
            <a:cxnSpLocks/>
          </p:cNvCxnSpPr>
          <p:nvPr/>
        </p:nvCxnSpPr>
        <p:spPr>
          <a:xfrm flipV="1">
            <a:off x="8313" y="261865"/>
            <a:ext cx="1135380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99049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C27C75-B800-45EB-A158-21EB12853D7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219200" y="1544716"/>
            <a:ext cx="9753600" cy="115409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219200" y="2743200"/>
            <a:ext cx="4754880" cy="35935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42304" y="2743201"/>
            <a:ext cx="4754880" cy="3595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96254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6365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C2D1-D3FE-4B37-8740-57444421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AF550-086C-426E-A374-85DB3957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58988-AD39-4AE9-8E6A-0907F0BE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66319-82EE-408E-819F-8F8E6DBA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1C8A6-777F-496D-8620-AE52BFC3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31F83B-57A8-4533-981C-D1FFAD2B6B6F}"/>
              </a:ext>
            </a:extLst>
          </p:cNvPr>
          <p:cNvCxnSpPr>
            <a:cxnSpLocks/>
          </p:cNvCxnSpPr>
          <p:nvPr/>
        </p:nvCxnSpPr>
        <p:spPr>
          <a:xfrm>
            <a:off x="715890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8566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D8FDCB-69DA-4A8F-8B91-5CFF7789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C8C07-E0D3-4464-AE3C-25730D75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2596A6-734E-4AE0-BFB8-3089137B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7476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2758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7481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2769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3952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3368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5/12/2026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47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askdrwiki.com/mediawiki/index.php?title=Image:NormalEKG.jp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93/cid/ciad271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circ.ahajournals.org/content/132/15/1435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/26373316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/26373316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/26373316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161/CIR.0000000000001187" TargetMode="Externa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3390/jcm11195898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1161/CIR.0000000000001187" TargetMode="Externa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/26373316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/25355810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rcemlearning.co.uk/modules/endocarditis/lessons/peripheral-manifestations-of-infective-endocarditi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81199" y="556295"/>
            <a:ext cx="8229600" cy="18288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Endocarditis</a:t>
            </a:r>
            <a:endParaRPr lang="en-US" dirty="0">
              <a:solidFill>
                <a:srgbClr val="FFFF99"/>
              </a:solidFill>
            </a:endParaRPr>
          </a:p>
        </p:txBody>
      </p:sp>
      <p:pic>
        <p:nvPicPr>
          <p:cNvPr id="1028" name="Picture 4" descr="Human heart 365385 Vector Art at Vecteezy">
            <a:extLst>
              <a:ext uri="{FF2B5EF4-FFF2-40B4-BE49-F238E27FC236}">
                <a16:creationId xmlns:a16="http://schemas.microsoft.com/office/drawing/2014/main" id="{6F5EB3EE-AE00-2E8A-EF4A-41921C1E42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573" y="2705412"/>
            <a:ext cx="7640851" cy="4017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Grp="1" noChangeArrowheads="1"/>
          </p:cNvSpPr>
          <p:nvPr>
            <p:ph type="title" idx="4294967295"/>
          </p:nvPr>
        </p:nvSpPr>
        <p:spPr>
          <a:xfrm>
            <a:off x="6315903" y="986624"/>
            <a:ext cx="5006622" cy="1524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What are these lesions (below) called?</a:t>
            </a:r>
          </a:p>
        </p:txBody>
      </p:sp>
      <p:pic>
        <p:nvPicPr>
          <p:cNvPr id="7" name="Picture 5" descr="Unfortunately we are unable to provide accessible alternative text for this. If you require assistance to access this image, please contact help@nature.com or the auth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693163"/>
            <a:ext cx="5446429" cy="4101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 descr="F66434-074-f0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3697570" cy="3733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127250" y="3276601"/>
            <a:ext cx="2133600" cy="276999"/>
          </a:xfrm>
          <a:prstGeom prst="rect">
            <a:avLst/>
          </a:prstGeom>
          <a:solidFill>
            <a:schemeClr val="tx1"/>
          </a:solidFill>
          <a:ln>
            <a:solidFill>
              <a:srgbClr val="00000C"/>
            </a:solidFill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200" b="1" dirty="0">
                <a:solidFill>
                  <a:srgbClr val="00000C"/>
                </a:solidFill>
                <a:latin typeface="+mj-lt"/>
              </a:rPr>
              <a:t>Conjunctival hemorrhages</a:t>
            </a:r>
            <a:endParaRPr lang="en-US" sz="1000" b="1" i="1" dirty="0"/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1631950" y="6580187"/>
            <a:ext cx="422479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US" sz="1000" i="1" dirty="0"/>
              <a:t>Downloaded from: Principles and Practice of Infectious Diseases</a:t>
            </a:r>
          </a:p>
        </p:txBody>
      </p:sp>
      <p:pic>
        <p:nvPicPr>
          <p:cNvPr id="11270" name="Picture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115889"/>
            <a:ext cx="9906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4014" y="533401"/>
            <a:ext cx="8381852" cy="1154097"/>
          </a:xfrm>
        </p:spPr>
        <p:txBody>
          <a:bodyPr/>
          <a:lstStyle/>
          <a:p>
            <a:r>
              <a:rPr lang="en-US" dirty="0"/>
              <a:t>Approach to Case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4014" y="1905001"/>
            <a:ext cx="10646796" cy="4404360"/>
          </a:xfrm>
        </p:spPr>
        <p:txBody>
          <a:bodyPr/>
          <a:lstStyle/>
          <a:p>
            <a:pPr>
              <a:buNone/>
            </a:pPr>
            <a:r>
              <a:rPr lang="en-US" sz="2400" dirty="0"/>
              <a:t>1) What is your differential diagnosis? Consider systems...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/>
              <a:t>2) Create a differential diagnosis for an infection using pathogen types…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2346676" y="2819400"/>
            <a:ext cx="1524000" cy="990600"/>
          </a:xfrm>
          <a:prstGeom prst="rect">
            <a:avLst/>
          </a:prstGeom>
          <a:solidFill>
            <a:srgbClr val="FFC00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Infection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879143" y="2819400"/>
            <a:ext cx="2415540" cy="990600"/>
          </a:xfrm>
          <a:prstGeom prst="rect">
            <a:avLst/>
          </a:prstGeom>
          <a:solidFill>
            <a:srgbClr val="92D05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Rheumatologic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294684" y="2819400"/>
            <a:ext cx="1884117" cy="990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chemeClr val="bg2">
                    <a:lumMod val="25000"/>
                  </a:schemeClr>
                </a:solidFill>
              </a:rPr>
              <a:t>Malignancy</a:t>
            </a:r>
            <a:endParaRPr lang="en-US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178800" y="2819400"/>
            <a:ext cx="1371600" cy="990600"/>
          </a:xfrm>
          <a:prstGeom prst="rect">
            <a:avLst/>
          </a:prstGeom>
          <a:solidFill>
            <a:srgbClr val="FF000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chemeClr val="bg2"/>
                </a:solidFill>
              </a:rPr>
              <a:t>Cardiac</a:t>
            </a:r>
            <a:endParaRPr lang="en-US" sz="2400" dirty="0">
              <a:solidFill>
                <a:schemeClr val="accent4">
                  <a:lumMod val="2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3190240" y="5181600"/>
            <a:ext cx="1625600" cy="990600"/>
          </a:xfrm>
          <a:prstGeom prst="rect">
            <a:avLst/>
          </a:prstGeom>
          <a:solidFill>
            <a:srgbClr val="FFC00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00" b="1" dirty="0"/>
              <a:t>Bacteria</a:t>
            </a:r>
            <a:r>
              <a:rPr lang="en-US" sz="2600" dirty="0"/>
              <a:t> 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4815840" y="5181600"/>
            <a:ext cx="1219200" cy="990600"/>
          </a:xfrm>
          <a:prstGeom prst="rect">
            <a:avLst/>
          </a:prstGeom>
          <a:solidFill>
            <a:srgbClr val="92D05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00" b="1" dirty="0"/>
              <a:t>Virus</a:t>
            </a:r>
            <a:r>
              <a:rPr lang="en-US" sz="2600" dirty="0"/>
              <a:t> 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6028267" y="5181600"/>
            <a:ext cx="1591733" cy="990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00" b="1" dirty="0">
                <a:solidFill>
                  <a:schemeClr val="bg2">
                    <a:lumMod val="10000"/>
                  </a:schemeClr>
                </a:solidFill>
              </a:rPr>
              <a:t>Fungus</a:t>
            </a:r>
            <a:r>
              <a:rPr lang="en-US" sz="2600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7467601" y="5181600"/>
            <a:ext cx="1600200" cy="990600"/>
          </a:xfrm>
          <a:prstGeom prst="rect">
            <a:avLst/>
          </a:prstGeom>
          <a:solidFill>
            <a:srgbClr val="FF0000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600" b="1" dirty="0">
                <a:solidFill>
                  <a:schemeClr val="bg2"/>
                </a:solidFill>
              </a:rPr>
              <a:t>Parasite</a:t>
            </a:r>
            <a:r>
              <a:rPr lang="en-US" sz="2600" dirty="0">
                <a:solidFill>
                  <a:schemeClr val="accent4">
                    <a:lumMod val="2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6763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8111" y="533401"/>
            <a:ext cx="8465489" cy="1154097"/>
          </a:xfrm>
        </p:spPr>
        <p:txBody>
          <a:bodyPr/>
          <a:lstStyle/>
          <a:p>
            <a:r>
              <a:rPr lang="en-US" dirty="0"/>
              <a:t>Laboratory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9673" y="2362201"/>
            <a:ext cx="8393927" cy="3539527"/>
          </a:xfrm>
        </p:spPr>
        <p:txBody>
          <a:bodyPr>
            <a:normAutofit/>
          </a:bodyPr>
          <a:lstStyle/>
          <a:p>
            <a:r>
              <a:rPr lang="en-US" dirty="0"/>
              <a:t>CBC</a:t>
            </a:r>
          </a:p>
          <a:p>
            <a:pPr lvl="1"/>
            <a:r>
              <a:rPr lang="en-US" dirty="0"/>
              <a:t>WBC 14.3 with 95% neutrophils</a:t>
            </a:r>
          </a:p>
          <a:p>
            <a:pPr lvl="1"/>
            <a:r>
              <a:rPr lang="en-US" dirty="0"/>
              <a:t>Hgb 11.6 g</a:t>
            </a:r>
          </a:p>
          <a:p>
            <a:pPr lvl="1"/>
            <a:r>
              <a:rPr lang="en-US" dirty="0"/>
              <a:t>Platelets 240</a:t>
            </a:r>
          </a:p>
          <a:p>
            <a:r>
              <a:rPr lang="en-US" dirty="0"/>
              <a:t>CMP </a:t>
            </a:r>
          </a:p>
          <a:p>
            <a:pPr lvl="1"/>
            <a:r>
              <a:rPr lang="en-US" dirty="0"/>
              <a:t>Creatinine 1.6, otherwise unremarkable</a:t>
            </a:r>
          </a:p>
          <a:p>
            <a:r>
              <a:rPr lang="en-US" dirty="0"/>
              <a:t>Lactate 2.0</a:t>
            </a:r>
          </a:p>
        </p:txBody>
      </p:sp>
    </p:spTree>
    <p:extLst>
      <p:ext uri="{BB962C8B-B14F-4D97-AF65-F5344CB8AC3E}">
        <p14:creationId xmlns:p14="http://schemas.microsoft.com/office/powerpoint/2010/main" val="29188900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D1AA55E-40D5-461B-A5A8-4AE8AAB71B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DAAD92-3562-16E3-8D1E-AAF76F216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776" y="482593"/>
            <a:ext cx="6190412" cy="1182927"/>
          </a:xfrm>
        </p:spPr>
        <p:txBody>
          <a:bodyPr anchor="b">
            <a:normAutofit/>
          </a:bodyPr>
          <a:lstStyle/>
          <a:p>
            <a:r>
              <a:rPr lang="en-US" sz="5400" dirty="0"/>
              <a:t>Microbiology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157896-893E-4E3E-F3F0-82CFFA69D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142" y="1787213"/>
            <a:ext cx="8498227" cy="3170187"/>
          </a:xfrm>
        </p:spPr>
        <p:txBody>
          <a:bodyPr anchor="t">
            <a:normAutofit/>
          </a:bodyPr>
          <a:lstStyle/>
          <a:p>
            <a:r>
              <a:rPr lang="en-US" sz="1800" dirty="0"/>
              <a:t>Multiple blood cultures – GPC, </a:t>
            </a:r>
            <a:r>
              <a:rPr lang="en-US" sz="1800" dirty="0">
                <a:latin typeface="Symbol" pitchFamily="18" charset="2"/>
              </a:rPr>
              <a:t>a</a:t>
            </a:r>
            <a:r>
              <a:rPr lang="en-US" sz="1800" dirty="0"/>
              <a:t>-hemolytic streptococci, later identified:  </a:t>
            </a:r>
            <a:r>
              <a:rPr lang="en-US" sz="1800" i="1" dirty="0"/>
              <a:t>Streptococcus mitis </a:t>
            </a:r>
          </a:p>
          <a:p>
            <a:endParaRPr lang="en-US" sz="1800" dirty="0"/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232924CA-B1CE-C256-5D3F-F74EF397FB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0312569"/>
              </p:ext>
            </p:extLst>
          </p:nvPr>
        </p:nvGraphicFramePr>
        <p:xfrm>
          <a:off x="920885" y="2618699"/>
          <a:ext cx="6553200" cy="4145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19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39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1260"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Species</a:t>
                      </a:r>
                    </a:p>
                  </a:txBody>
                  <a:tcPr marL="19049" marR="19049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Hemolysis</a:t>
                      </a:r>
                      <a:endParaRPr lang="el-GR" sz="1600" dirty="0"/>
                    </a:p>
                  </a:txBody>
                  <a:tcPr marL="19049" marR="19049" marT="19050" marB="1905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260">
                <a:tc>
                  <a:txBody>
                    <a:bodyPr/>
                    <a:lstStyle/>
                    <a:p>
                      <a:pPr algn="l"/>
                      <a:r>
                        <a:rPr lang="en-US" sz="1600" i="1" dirty="0"/>
                        <a:t>S. pyogenes</a:t>
                      </a:r>
                      <a:endParaRPr lang="en-US" sz="1600" dirty="0"/>
                    </a:p>
                  </a:txBody>
                  <a:tcPr marL="19049" marR="19049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/>
                        <a:t>β</a:t>
                      </a:r>
                    </a:p>
                  </a:txBody>
                  <a:tcPr marL="19049" marR="19049" marT="19050" marB="1905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260">
                <a:tc>
                  <a:txBody>
                    <a:bodyPr/>
                    <a:lstStyle/>
                    <a:p>
                      <a:pPr algn="l"/>
                      <a:r>
                        <a:rPr lang="en-US" sz="1600" i="1" dirty="0"/>
                        <a:t>S. agalactiae</a:t>
                      </a:r>
                      <a:endParaRPr lang="en-US" sz="1600" dirty="0"/>
                    </a:p>
                  </a:txBody>
                  <a:tcPr marL="19049" marR="19049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/>
                        <a:t>β, γ</a:t>
                      </a:r>
                    </a:p>
                  </a:txBody>
                  <a:tcPr marL="19049" marR="19049" marT="19050" marB="1905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3758">
                <a:tc>
                  <a:txBody>
                    <a:bodyPr/>
                    <a:lstStyle/>
                    <a:p>
                      <a:pPr algn="l"/>
                      <a:r>
                        <a:rPr lang="en-US" sz="1600" i="1" dirty="0"/>
                        <a:t>S. </a:t>
                      </a:r>
                      <a:r>
                        <a:rPr lang="en-US" sz="1600" i="1" dirty="0" err="1"/>
                        <a:t>dysgalactiae</a:t>
                      </a:r>
                      <a:r>
                        <a:rPr lang="en-US" sz="1600" dirty="0"/>
                        <a:t> subsp. </a:t>
                      </a:r>
                      <a:r>
                        <a:rPr lang="en-US" sz="1600" i="1" dirty="0" err="1"/>
                        <a:t>equisimilis</a:t>
                      </a:r>
                      <a:endParaRPr lang="en-US" sz="1600" dirty="0"/>
                    </a:p>
                  </a:txBody>
                  <a:tcPr marL="19049" marR="19049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/>
                        <a:t>β</a:t>
                      </a:r>
                    </a:p>
                  </a:txBody>
                  <a:tcPr marL="19049" marR="19049" marT="19050" marB="1905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0374">
                <a:tc>
                  <a:txBody>
                    <a:bodyPr/>
                    <a:lstStyle/>
                    <a:p>
                      <a:pPr algn="l"/>
                      <a:r>
                        <a:rPr lang="en-US" sz="1600" i="1" dirty="0"/>
                        <a:t>S. </a:t>
                      </a:r>
                      <a:r>
                        <a:rPr lang="en-US" sz="1600" i="1" dirty="0" err="1"/>
                        <a:t>pneumoniae</a:t>
                      </a:r>
                      <a:endParaRPr lang="en-US" sz="1600" dirty="0"/>
                    </a:p>
                  </a:txBody>
                  <a:tcPr marL="19049" marR="19049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/>
                        <a:t>α</a:t>
                      </a:r>
                    </a:p>
                  </a:txBody>
                  <a:tcPr marL="19049" marR="19049" marT="19050" marB="1905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3603">
                <a:tc>
                  <a:txBody>
                    <a:bodyPr/>
                    <a:lstStyle/>
                    <a:p>
                      <a:pPr algn="l"/>
                      <a:r>
                        <a:rPr lang="en-US" sz="1600" i="1" dirty="0"/>
                        <a:t>S. </a:t>
                      </a:r>
                      <a:r>
                        <a:rPr lang="en-US" sz="1600" i="1" dirty="0" err="1"/>
                        <a:t>anginosus</a:t>
                      </a:r>
                      <a:r>
                        <a:rPr lang="en-US" sz="1600" dirty="0"/>
                        <a:t> species group</a:t>
                      </a:r>
                    </a:p>
                  </a:txBody>
                  <a:tcPr marL="19049" marR="19049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/>
                        <a:t>α, β, γ</a:t>
                      </a:r>
                    </a:p>
                  </a:txBody>
                  <a:tcPr marL="19049" marR="19049" marT="19050" marB="1905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1260">
                <a:tc>
                  <a:txBody>
                    <a:bodyPr/>
                    <a:lstStyle/>
                    <a:p>
                      <a:pPr algn="l"/>
                      <a:r>
                        <a:rPr lang="en-US" sz="1600" i="1" dirty="0"/>
                        <a:t>S. </a:t>
                      </a:r>
                      <a:r>
                        <a:rPr lang="en-US" sz="1600" i="1" dirty="0" err="1"/>
                        <a:t>gallolyticus</a:t>
                      </a:r>
                      <a:r>
                        <a:rPr lang="en-US" sz="1600" i="1" dirty="0"/>
                        <a:t> </a:t>
                      </a:r>
                      <a:r>
                        <a:rPr lang="en-US" sz="1600" dirty="0"/>
                        <a:t>species group</a:t>
                      </a:r>
                    </a:p>
                  </a:txBody>
                  <a:tcPr marL="19049" marR="19049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/>
                        <a:t>α, γ</a:t>
                      </a:r>
                    </a:p>
                  </a:txBody>
                  <a:tcPr marL="19049" marR="19049" marT="19050" marB="1905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4975">
                <a:tc>
                  <a:txBody>
                    <a:bodyPr/>
                    <a:lstStyle/>
                    <a:p>
                      <a:pPr algn="l"/>
                      <a:r>
                        <a:rPr lang="en-US" sz="1600" i="1" dirty="0"/>
                        <a:t>S. </a:t>
                      </a:r>
                      <a:r>
                        <a:rPr lang="en-US" sz="1600" i="1" dirty="0" err="1"/>
                        <a:t>mutans</a:t>
                      </a:r>
                      <a:r>
                        <a:rPr lang="en-US" sz="1600" dirty="0"/>
                        <a:t> species group</a:t>
                      </a:r>
                    </a:p>
                  </a:txBody>
                  <a:tcPr marL="19049" marR="19049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/>
                        <a:t>α, γ, </a:t>
                      </a:r>
                      <a:r>
                        <a:rPr lang="en-US" sz="1600" dirty="0"/>
                        <a:t>occasionally </a:t>
                      </a:r>
                      <a:r>
                        <a:rPr lang="el-GR" sz="1600" dirty="0"/>
                        <a:t>β</a:t>
                      </a:r>
                    </a:p>
                  </a:txBody>
                  <a:tcPr marL="19049" marR="19049" marT="19050" marB="1905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3603">
                <a:tc>
                  <a:txBody>
                    <a:bodyPr/>
                    <a:lstStyle/>
                    <a:p>
                      <a:pPr algn="l"/>
                      <a:r>
                        <a:rPr lang="en-US" sz="1600" i="1"/>
                        <a:t>S. salivarius</a:t>
                      </a:r>
                      <a:r>
                        <a:rPr lang="en-US" sz="1600"/>
                        <a:t> species group</a:t>
                      </a:r>
                    </a:p>
                  </a:txBody>
                  <a:tcPr marL="19049" marR="19049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/>
                        <a:t>α, γ</a:t>
                      </a:r>
                    </a:p>
                  </a:txBody>
                  <a:tcPr marL="19049" marR="19049" marT="19050" marB="1905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3817">
                <a:tc>
                  <a:txBody>
                    <a:bodyPr/>
                    <a:lstStyle/>
                    <a:p>
                      <a:pPr algn="l"/>
                      <a:r>
                        <a:rPr lang="en-US" sz="1600" i="1" dirty="0">
                          <a:solidFill>
                            <a:srgbClr val="790000"/>
                          </a:solidFill>
                        </a:rPr>
                        <a:t>S. mitis</a:t>
                      </a:r>
                      <a:r>
                        <a:rPr lang="en-US" sz="1600" dirty="0">
                          <a:solidFill>
                            <a:srgbClr val="790000"/>
                          </a:solidFill>
                        </a:rPr>
                        <a:t> species group</a:t>
                      </a:r>
                    </a:p>
                  </a:txBody>
                  <a:tcPr marL="19049" marR="19049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>
                          <a:solidFill>
                            <a:srgbClr val="BA0000"/>
                          </a:solidFill>
                        </a:rPr>
                        <a:t>α</a:t>
                      </a:r>
                    </a:p>
                  </a:txBody>
                  <a:tcPr marL="19049" marR="19049" marT="19050" marB="1905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7BBFAE9F-1413-5EE4-AD98-D78220B41C30}"/>
              </a:ext>
            </a:extLst>
          </p:cNvPr>
          <p:cNvSpPr/>
          <p:nvPr/>
        </p:nvSpPr>
        <p:spPr>
          <a:xfrm>
            <a:off x="8150771" y="5587269"/>
            <a:ext cx="16531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Viridans group streptococci</a:t>
            </a:r>
          </a:p>
        </p:txBody>
      </p:sp>
      <p:pic>
        <p:nvPicPr>
          <p:cNvPr id="4" name="Content Placeholder 6" descr="Streptococcus%20alpha%20beta%20gamma%20fig14">
            <a:extLst>
              <a:ext uri="{FF2B5EF4-FFF2-40B4-BE49-F238E27FC236}">
                <a16:creationId xmlns:a16="http://schemas.microsoft.com/office/drawing/2014/main" id="{7B618D9B-DDA7-F422-D723-5738EE037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0" r="-2" b="-2"/>
          <a:stretch>
            <a:fillRect/>
          </a:stretch>
        </p:blipFill>
        <p:spPr>
          <a:xfrm>
            <a:off x="8444284" y="2015011"/>
            <a:ext cx="3344460" cy="3344460"/>
          </a:xfrm>
          <a:custGeom>
            <a:avLst/>
            <a:gdLst/>
            <a:ahLst/>
            <a:cxnLst/>
            <a:rect l="l" t="t" r="r" b="b"/>
            <a:pathLst>
              <a:path w="2457864" h="2457864">
                <a:moveTo>
                  <a:pt x="1228932" y="0"/>
                </a:moveTo>
                <a:cubicBezTo>
                  <a:pt x="1907652" y="0"/>
                  <a:pt x="2457864" y="550212"/>
                  <a:pt x="2457864" y="1228932"/>
                </a:cubicBezTo>
                <a:cubicBezTo>
                  <a:pt x="2457864" y="1907652"/>
                  <a:pt x="1907652" y="2457864"/>
                  <a:pt x="1228932" y="2457864"/>
                </a:cubicBezTo>
                <a:cubicBezTo>
                  <a:pt x="550212" y="2457864"/>
                  <a:pt x="0" y="1907652"/>
                  <a:pt x="0" y="1228932"/>
                </a:cubicBezTo>
                <a:cubicBezTo>
                  <a:pt x="0" y="550212"/>
                  <a:pt x="550212" y="0"/>
                  <a:pt x="1228932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81590" y="2070656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1" name="!!Straight Connector">
            <a:extLst>
              <a:ext uri="{FF2B5EF4-FFF2-40B4-BE49-F238E27FC236}">
                <a16:creationId xmlns:a16="http://schemas.microsoft.com/office/drawing/2014/main" id="{7EB498BD-8089-4626-91EA-4978EBEF5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806470"/>
            <a:ext cx="7903723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08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69280" y="1780012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B99D7841-BCE6-4557-9523-006CDEF01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83828" y="5334000"/>
            <a:ext cx="457200" cy="1429869"/>
          </a:xfrm>
          <a:prstGeom prst="rightBrace">
            <a:avLst>
              <a:gd name="adj1" fmla="val 133333"/>
              <a:gd name="adj2" fmla="val 50000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078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2" descr="http://www.meddean.luc.edu/lumen/MedEd/radio/curriculum/Pulmonary/image.jpg&#10;&#10;Anterior CXR demonstrating a relatively normal lung fields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0"/>
            <a:ext cx="8524249" cy="6787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677145" y="152400"/>
            <a:ext cx="6900863" cy="11430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4000" dirty="0"/>
              <a:t>CXR</a:t>
            </a:r>
          </a:p>
        </p:txBody>
      </p:sp>
      <p:sp>
        <p:nvSpPr>
          <p:cNvPr id="2" name="Rectangle 1"/>
          <p:cNvSpPr/>
          <p:nvPr/>
        </p:nvSpPr>
        <p:spPr>
          <a:xfrm>
            <a:off x="36652" y="6582489"/>
            <a:ext cx="609092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000" dirty="0">
                <a:solidFill>
                  <a:srgbClr val="00000C"/>
                </a:solidFill>
              </a:rPr>
              <a:t>http://www.meddean.luc.edu/lumen/MedEd/radio/curriculum/Pulmonary/Structure_Thorax_f.htm</a:t>
            </a:r>
          </a:p>
        </p:txBody>
      </p:sp>
    </p:spTree>
    <p:extLst>
      <p:ext uri="{BB962C8B-B14F-4D97-AF65-F5344CB8AC3E}">
        <p14:creationId xmlns:p14="http://schemas.microsoft.com/office/powerpoint/2010/main" val="3038425053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2" descr="Image:NormalEKG.jpg&#10;&#10;Normal EKG">
            <a:hlinkClick r:id="rId3" tooltip="Image:NormalEKG.jpg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-1"/>
            <a:ext cx="8893629" cy="6818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687208"/>
            <a:ext cx="7315200" cy="1154097"/>
          </a:xfrm>
        </p:spPr>
        <p:txBody>
          <a:bodyPr/>
          <a:lstStyle/>
          <a:p>
            <a:r>
              <a:rPr lang="en-US" dirty="0"/>
              <a:t>EKG</a:t>
            </a:r>
          </a:p>
        </p:txBody>
      </p:sp>
    </p:spTree>
    <p:extLst>
      <p:ext uri="{BB962C8B-B14F-4D97-AF65-F5344CB8AC3E}">
        <p14:creationId xmlns:p14="http://schemas.microsoft.com/office/powerpoint/2010/main" val="1822839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8469" y="276225"/>
            <a:ext cx="7770813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4000" dirty="0"/>
              <a:t>Echocardiography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10" name="Picture 5" descr="An external file that holds a picture, illustration, etc., usually as some form of binary object. The name of referred object is ch9f6.jpg.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569" y="3514950"/>
            <a:ext cx="3874980" cy="3044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ext Box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3914" y="1970088"/>
            <a:ext cx="4256087" cy="411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2731" tIns="36366" rIns="72731" bIns="36366">
            <a:spAutoFit/>
          </a:bodyPr>
          <a:lstStyle/>
          <a:p>
            <a:pPr defTabSz="727075"/>
            <a:endParaRPr lang="en-US" sz="2200">
              <a:latin typeface="Times New Roman" pitchFamily="18" charset="0"/>
            </a:endParaRPr>
          </a:p>
        </p:txBody>
      </p:sp>
      <p:sp>
        <p:nvSpPr>
          <p:cNvPr id="7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2362200" y="1905000"/>
            <a:ext cx="8007350" cy="4191000"/>
          </a:xfrm>
          <a:prstGeom prst="rect">
            <a:avLst/>
          </a:prstGeom>
        </p:spPr>
        <p:txBody>
          <a:bodyPr/>
          <a:lstStyle/>
          <a:p>
            <a:pPr marL="548640" indent="-411480">
              <a:lnSpc>
                <a:spcPct val="80000"/>
              </a:lnSpc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/>
            </a:pPr>
            <a:endParaRPr lang="en-US" dirty="0"/>
          </a:p>
        </p:txBody>
      </p:sp>
      <p:sp>
        <p:nvSpPr>
          <p:cNvPr id="9" name="Rectangle 8"/>
          <p:cNvSpPr txBox="1">
            <a:spLocks noChangeArrowheads="1"/>
          </p:cNvSpPr>
          <p:nvPr/>
        </p:nvSpPr>
        <p:spPr>
          <a:xfrm>
            <a:off x="1464658" y="1441098"/>
            <a:ext cx="10212149" cy="524827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0000"/>
              <a:buFont typeface="Wingdings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Blip>
                <a:blip r:embed="rId5"/>
              </a:buBlip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Blip>
                <a:blip r:embed="rId6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eaLnBrk="1" hangingPunct="1">
              <a:buFont typeface="Wingdings" panose="05000000000000000000" pitchFamily="2" charset="2"/>
              <a:buChar char="§"/>
              <a:defRPr/>
            </a:pPr>
            <a:r>
              <a:rPr lang="en-US" dirty="0"/>
              <a:t>2D Echocardiogram (TTE): non-diagnostic</a:t>
            </a:r>
          </a:p>
          <a:p>
            <a:pPr eaLnBrk="1" hangingPunct="1">
              <a:buFont typeface="Wingdings" panose="05000000000000000000" pitchFamily="2" charset="2"/>
              <a:buChar char="§"/>
              <a:defRPr/>
            </a:pPr>
            <a:r>
              <a:rPr lang="en-US" dirty="0"/>
              <a:t>Trans-Esophageal Echo (TEE):</a:t>
            </a:r>
          </a:p>
          <a:p>
            <a:pPr lvl="2" eaLnBrk="1" hangingPunct="1">
              <a:buFont typeface="Wingdings" panose="05000000000000000000" pitchFamily="2" charset="2"/>
              <a:buChar char="§"/>
              <a:defRPr/>
            </a:pPr>
            <a:r>
              <a:rPr lang="en-US" sz="2200" dirty="0"/>
              <a:t>EF 60%</a:t>
            </a:r>
          </a:p>
          <a:p>
            <a:pPr lvl="2" eaLnBrk="1" hangingPunct="1">
              <a:buFont typeface="Wingdings" panose="05000000000000000000" pitchFamily="2" charset="2"/>
              <a:buChar char="§"/>
              <a:defRPr/>
            </a:pPr>
            <a:r>
              <a:rPr lang="en-US" sz="2200" dirty="0"/>
              <a:t>Diffuse thickening of mitral valve, 0.9 cm mobile lesion on the mitral valve (arrow)</a:t>
            </a:r>
          </a:p>
          <a:p>
            <a:pPr marL="548640" indent="-41148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en-US" dirty="0"/>
          </a:p>
          <a:p>
            <a:pPr marL="137160" indent="0" eaLnBrk="1" fontAlgn="auto" hangingPunct="1"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929101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71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5819" y="609601"/>
            <a:ext cx="8493981" cy="1154097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4000" dirty="0"/>
              <a:t>Symptoms of Endocarditis</a:t>
            </a:r>
          </a:p>
        </p:txBody>
      </p:sp>
      <p:sp>
        <p:nvSpPr>
          <p:cNvPr id="371715" name="Rectangle 3"/>
          <p:cNvSpPr>
            <a:spLocks noGrp="1" noChangeArrowheads="1"/>
          </p:cNvSpPr>
          <p:nvPr>
            <p:ph idx="1"/>
          </p:nvPr>
        </p:nvSpPr>
        <p:spPr>
          <a:xfrm>
            <a:off x="1455089" y="2209801"/>
            <a:ext cx="8298511" cy="4099561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3000" dirty="0"/>
              <a:t>Nonspecific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600" dirty="0"/>
              <a:t>Fever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600" dirty="0"/>
              <a:t>Fatigue, malaise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600" dirty="0" err="1"/>
              <a:t>Arthralgias</a:t>
            </a:r>
            <a:r>
              <a:rPr lang="en-US" sz="2600" dirty="0"/>
              <a:t>, generalized backache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600" dirty="0" err="1"/>
              <a:t>Myalgias</a:t>
            </a:r>
            <a:endParaRPr lang="en-US" sz="2600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sz="3000" dirty="0"/>
              <a:t>System-based (if emboli involved)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600" dirty="0"/>
              <a:t>CVA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600" dirty="0"/>
              <a:t>Cough, chest pain, SOA (pulmonary emboli)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600" dirty="0"/>
              <a:t>Abdominal pain (abdominal visceral organ emboli)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600" dirty="0"/>
              <a:t>“Rash” or skin lesions (emboli to skin)</a:t>
            </a:r>
          </a:p>
          <a:p>
            <a:pPr lvl="1" eaLnBrk="1" hangingPunct="1">
              <a:lnSpc>
                <a:spcPct val="90000"/>
              </a:lnSpc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2974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4809" name="Rectangle 20480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 eaLnBrk="1" hangingPunct="1">
              <a:defRPr/>
            </a:pPr>
            <a:r>
              <a:rPr lang="en-US" sz="5000" dirty="0"/>
              <a:t>Signs of Endocarditis</a:t>
            </a:r>
          </a:p>
        </p:txBody>
      </p:sp>
      <p:cxnSp>
        <p:nvCxnSpPr>
          <p:cNvPr id="204811" name="Straight Connector 2048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4805" name="Rectangle 3" descr="One blue header saying vascular phenomena, which lists Janeway lesions and splinter hemorrhages. THe second, pink header lists immunological phenomena with osler nodes and roth spots.">
            <a:extLst>
              <a:ext uri="{FF2B5EF4-FFF2-40B4-BE49-F238E27FC236}">
                <a16:creationId xmlns:a16="http://schemas.microsoft.com/office/drawing/2014/main" id="{5EBD0EF9-5988-EA19-6D3D-3B9B728BEB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5622796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573220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2334370" y="4865536"/>
            <a:ext cx="3505200" cy="457200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Name these lesions</a:t>
            </a:r>
          </a:p>
        </p:txBody>
      </p:sp>
      <p:pic>
        <p:nvPicPr>
          <p:cNvPr id="51204" name="Picture 2" descr="F66434-074-f0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5" r="17334" b="5367"/>
          <a:stretch>
            <a:fillRect/>
          </a:stretch>
        </p:blipFill>
        <p:spPr bwMode="auto">
          <a:xfrm>
            <a:off x="6561667" y="2157610"/>
            <a:ext cx="3496733" cy="470039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Picture of nails with small slivers of color under the nails caused by pinpoint hemorrhag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206" y="1820849"/>
            <a:ext cx="505499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Image result for osler nodes">
            <a:extLst>
              <a:ext uri="{FF2B5EF4-FFF2-40B4-BE49-F238E27FC236}">
                <a16:creationId xmlns:a16="http://schemas.microsoft.com/office/drawing/2014/main" id="{A6460252-93A1-4624-8920-95AF79715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-6096"/>
            <a:ext cx="2762250" cy="2077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ular Callout 1"/>
          <p:cNvSpPr/>
          <p:nvPr/>
        </p:nvSpPr>
        <p:spPr bwMode="auto">
          <a:xfrm>
            <a:off x="8605846" y="76200"/>
            <a:ext cx="990600" cy="457200"/>
          </a:xfrm>
          <a:prstGeom prst="wedgeRoundRectCallout">
            <a:avLst>
              <a:gd name="adj1" fmla="val -20833"/>
              <a:gd name="adj2" fmla="val 79167"/>
              <a:gd name="adj3" fmla="val 16667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Arial" charset="0"/>
              </a:rPr>
              <a:t>Ouch!</a:t>
            </a:r>
          </a:p>
        </p:txBody>
      </p:sp>
    </p:spTree>
    <p:extLst>
      <p:ext uri="{BB962C8B-B14F-4D97-AF65-F5344CB8AC3E}">
        <p14:creationId xmlns:p14="http://schemas.microsoft.com/office/powerpoint/2010/main" val="4279908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533401"/>
            <a:ext cx="7315200" cy="1154097"/>
          </a:xfrm>
        </p:spPr>
        <p:txBody>
          <a:bodyPr/>
          <a:lstStyle/>
          <a:p>
            <a:r>
              <a:rPr lang="en-US" dirty="0"/>
              <a:t>Overview</a:t>
            </a:r>
          </a:p>
        </p:txBody>
      </p:sp>
      <p:graphicFrame>
        <p:nvGraphicFramePr>
          <p:cNvPr id="5" name="Content Placeholder 2" descr="Purple table breaking down the overview into two parts. Part one consists of pathogenesis and application, while part 2 consists of review of common miccrobes and treatment.">
            <a:extLst>
              <a:ext uri="{FF2B5EF4-FFF2-40B4-BE49-F238E27FC236}">
                <a16:creationId xmlns:a16="http://schemas.microsoft.com/office/drawing/2014/main" id="{7FE79767-0AA6-D8F8-408E-E42CD56B2D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3054725"/>
              </p:ext>
            </p:extLst>
          </p:nvPr>
        </p:nvGraphicFramePr>
        <p:xfrm>
          <a:off x="1319917" y="1981200"/>
          <a:ext cx="8509883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936503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3E561-7CD7-EA89-B0E2-D55327EDC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Endocarditis Signs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3C3077-A390-1142-AD84-292E0421B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Cardiac</a:t>
            </a:r>
          </a:p>
          <a:p>
            <a:pPr lvl="1">
              <a:defRPr/>
            </a:pPr>
            <a:r>
              <a:rPr lang="en-US" dirty="0"/>
              <a:t>New/changing murmur</a:t>
            </a:r>
          </a:p>
          <a:p>
            <a:pPr lvl="1">
              <a:defRPr/>
            </a:pPr>
            <a:r>
              <a:rPr lang="en-US" dirty="0"/>
              <a:t>Electrocardiographic changes - PR prolongations, heart block, ST changes</a:t>
            </a:r>
          </a:p>
          <a:p>
            <a:pPr marL="0" indent="0">
              <a:buNone/>
              <a:defRPr/>
            </a:pPr>
            <a:endParaRPr lang="en-US" sz="2400" dirty="0"/>
          </a:p>
          <a:p>
            <a:pPr>
              <a:defRPr/>
            </a:pPr>
            <a:r>
              <a:rPr lang="en-US" dirty="0"/>
              <a:t>Other embolic sites</a:t>
            </a:r>
          </a:p>
          <a:p>
            <a:pPr lvl="1">
              <a:defRPr/>
            </a:pPr>
            <a:r>
              <a:rPr lang="en-US" dirty="0"/>
              <a:t>Related to organs involved:  </a:t>
            </a:r>
          </a:p>
          <a:p>
            <a:pPr lvl="2">
              <a:defRPr/>
            </a:pPr>
            <a:r>
              <a:rPr lang="en-US" dirty="0"/>
              <a:t>Pulmonary emboli (cough, SOA)</a:t>
            </a:r>
          </a:p>
          <a:p>
            <a:pPr lvl="2">
              <a:defRPr/>
            </a:pPr>
            <a:r>
              <a:rPr lang="en-US" dirty="0"/>
              <a:t>Spleen (pain)</a:t>
            </a:r>
          </a:p>
          <a:p>
            <a:pPr lvl="2">
              <a:defRPr/>
            </a:pPr>
            <a:r>
              <a:rPr lang="en-US" dirty="0"/>
              <a:t>Kidney (hematuria)</a:t>
            </a:r>
          </a:p>
          <a:p>
            <a:pPr lvl="2">
              <a:defRPr/>
            </a:pPr>
            <a:r>
              <a:rPr lang="en-US" dirty="0"/>
              <a:t>Brain (stroke)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4903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5819" y="533401"/>
            <a:ext cx="8417781" cy="1154097"/>
          </a:xfrm>
        </p:spPr>
        <p:txBody>
          <a:bodyPr/>
          <a:lstStyle/>
          <a:p>
            <a:r>
              <a:rPr lang="en-US" dirty="0"/>
              <a:t>Diagnostic studies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7381" y="1773141"/>
            <a:ext cx="10471868" cy="4891185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CBC (mild anemia, leukocytosis) </a:t>
            </a:r>
          </a:p>
          <a:p>
            <a:r>
              <a:rPr lang="en-US" sz="2400" dirty="0"/>
              <a:t>CMP (evaluation for end-organ dysfunction)</a:t>
            </a:r>
          </a:p>
          <a:p>
            <a:r>
              <a:rPr lang="en-US" sz="2400" dirty="0"/>
              <a:t>ESR (sensitive, not specific)</a:t>
            </a:r>
          </a:p>
          <a:p>
            <a:r>
              <a:rPr lang="en-US" sz="2400" dirty="0"/>
              <a:t>UA (microscopic hematuria?)</a:t>
            </a:r>
          </a:p>
          <a:p>
            <a:r>
              <a:rPr lang="en-US" sz="2400" dirty="0"/>
              <a:t>Blood cultures (ideally 3 sets, at least 30 min apart)</a:t>
            </a:r>
          </a:p>
          <a:p>
            <a:r>
              <a:rPr lang="en-US" sz="2400" dirty="0"/>
              <a:t>Echocardiogram and/or </a:t>
            </a:r>
            <a:r>
              <a:rPr lang="en-US" sz="2000" dirty="0"/>
              <a:t>Cardiac CT</a:t>
            </a:r>
          </a:p>
          <a:p>
            <a:pPr lvl="1"/>
            <a:r>
              <a:rPr lang="en-US" sz="2000" dirty="0"/>
              <a:t>[18F] FDG PET/CT </a:t>
            </a:r>
          </a:p>
          <a:p>
            <a:r>
              <a:rPr lang="en-US" sz="2400" dirty="0"/>
              <a:t>May need CNS imaging</a:t>
            </a:r>
          </a:p>
          <a:p>
            <a:r>
              <a:rPr lang="en-US" sz="2400" dirty="0"/>
              <a:t>May need CXR and/or CT scan of chest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*The 2023 Duke Criteria for diagnosing infective endocarditis</a:t>
            </a:r>
          </a:p>
          <a:p>
            <a:pPr lvl="1"/>
            <a:r>
              <a:rPr lang="en-US" sz="1400" i="1" dirty="0"/>
              <a:t>Clinical Infectious Diseases</a:t>
            </a:r>
            <a:r>
              <a:rPr lang="en-US" sz="1400" dirty="0"/>
              <a:t>, August 2023, 518–526, </a:t>
            </a:r>
            <a:r>
              <a:rPr lang="en-US" sz="1400" dirty="0">
                <a:hlinkClick r:id="rId3"/>
              </a:rPr>
              <a:t>https://doi.org/10.1093/cid/ciad271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627031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5" descr="CV0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822" y="0"/>
            <a:ext cx="9141178" cy="5966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Text Box 4"/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4360333" y="5943600"/>
            <a:ext cx="3505200" cy="457200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Aortic valve vegetations</a:t>
            </a:r>
          </a:p>
        </p:txBody>
      </p:sp>
    </p:spTree>
    <p:extLst>
      <p:ext uri="{BB962C8B-B14F-4D97-AF65-F5344CB8AC3E}">
        <p14:creationId xmlns:p14="http://schemas.microsoft.com/office/powerpoint/2010/main" val="1580941516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title"/>
          </p:nvPr>
        </p:nvSpPr>
        <p:spPr>
          <a:xfrm>
            <a:off x="1129085" y="228600"/>
            <a:ext cx="8929315" cy="1143000"/>
          </a:xfrm>
        </p:spPr>
        <p:txBody>
          <a:bodyPr/>
          <a:lstStyle/>
          <a:p>
            <a:pPr>
              <a:defRPr/>
            </a:pPr>
            <a:r>
              <a:rPr lang="en-US" sz="3600" dirty="0"/>
              <a:t>What next?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6867" name="Rectangle 8"/>
          <p:cNvSpPr>
            <a:spLocks noGrp="1" noChangeArrowheads="1"/>
          </p:cNvSpPr>
          <p:nvPr>
            <p:ph idx="1"/>
          </p:nvPr>
        </p:nvSpPr>
        <p:spPr>
          <a:xfrm>
            <a:off x="1208598" y="1828801"/>
            <a:ext cx="9230802" cy="4562475"/>
          </a:xfrm>
        </p:spPr>
        <p:txBody>
          <a:bodyPr>
            <a:normAutofit/>
          </a:bodyPr>
          <a:lstStyle/>
          <a:p>
            <a:pPr marL="651510" indent="-514350">
              <a:buClr>
                <a:schemeClr val="tx1">
                  <a:shade val="95000"/>
                </a:schemeClr>
              </a:buClr>
              <a:defRPr/>
            </a:pPr>
            <a:r>
              <a:rPr lang="en-US" dirty="0"/>
              <a:t>What antibiotic would you use for our patient?</a:t>
            </a:r>
          </a:p>
          <a:p>
            <a:pPr marL="651510" indent="-514350">
              <a:buClr>
                <a:schemeClr val="tx1">
                  <a:shade val="95000"/>
                </a:schemeClr>
              </a:buClr>
              <a:buFont typeface="+mj-lt"/>
              <a:buAutoNum type="alphaUcPeriod"/>
              <a:defRPr/>
            </a:pPr>
            <a:endParaRPr lang="en-US" dirty="0"/>
          </a:p>
          <a:p>
            <a:pPr marL="915035" lvl="1" indent="-457200">
              <a:buClr>
                <a:schemeClr val="tx1">
                  <a:shade val="95000"/>
                </a:schemeClr>
              </a:buClr>
              <a:buFont typeface="+mj-lt"/>
              <a:buAutoNum type="alphaUcPeriod"/>
              <a:defRPr/>
            </a:pPr>
            <a:r>
              <a:rPr lang="en-US" dirty="0"/>
              <a:t>IV Vancomycin for 8 weeks</a:t>
            </a:r>
          </a:p>
          <a:p>
            <a:pPr marL="915035" lvl="1" indent="-457200">
              <a:buClr>
                <a:schemeClr val="tx1">
                  <a:shade val="95000"/>
                </a:schemeClr>
              </a:buClr>
              <a:buFont typeface="+mj-lt"/>
              <a:buAutoNum type="alphaUcPeriod"/>
              <a:defRPr/>
            </a:pPr>
            <a:r>
              <a:rPr lang="en-US" dirty="0"/>
              <a:t>Levofloxacin for 8 weeks</a:t>
            </a:r>
          </a:p>
          <a:p>
            <a:pPr marL="915035" lvl="1" indent="-457200">
              <a:buClr>
                <a:schemeClr val="tx1">
                  <a:shade val="95000"/>
                </a:schemeClr>
              </a:buClr>
              <a:buFont typeface="+mj-lt"/>
              <a:buAutoNum type="alphaUcPeriod"/>
              <a:defRPr/>
            </a:pPr>
            <a:r>
              <a:rPr lang="en-US" dirty="0"/>
              <a:t>Oral Penicillin for 6 weeks</a:t>
            </a:r>
          </a:p>
          <a:p>
            <a:pPr marL="915035" lvl="1" indent="-457200">
              <a:buClr>
                <a:schemeClr val="tx1">
                  <a:shade val="95000"/>
                </a:schemeClr>
              </a:buClr>
              <a:buFont typeface="+mj-lt"/>
              <a:buAutoNum type="alphaUcPeriod"/>
              <a:defRPr/>
            </a:pPr>
            <a:r>
              <a:rPr lang="en-US" dirty="0"/>
              <a:t>IV Penicillin or Ceftriaxone for 4 weeks</a:t>
            </a:r>
          </a:p>
          <a:p>
            <a:pPr marL="915035" lvl="1" indent="-457200">
              <a:buClr>
                <a:schemeClr val="tx1">
                  <a:shade val="95000"/>
                </a:schemeClr>
              </a:buClr>
              <a:buFont typeface="+mj-lt"/>
              <a:buAutoNum type="alphaUcPeriod"/>
              <a:defRPr/>
            </a:pPr>
            <a:r>
              <a:rPr lang="en-US" dirty="0"/>
              <a:t>Gentamicin + Piperacillin/tazobactam for 4 weeks</a:t>
            </a:r>
          </a:p>
          <a:p>
            <a:pPr marL="915035" lvl="1" indent="-457200">
              <a:buClr>
                <a:schemeClr val="tx1">
                  <a:shade val="95000"/>
                </a:schemeClr>
              </a:buClr>
              <a:buFont typeface="+mj-lt"/>
              <a:buAutoNum type="alphaUcPeriod"/>
              <a:defRPr/>
            </a:pPr>
            <a:endParaRPr lang="en-US" dirty="0"/>
          </a:p>
          <a:p>
            <a:pPr marL="457835" lvl="1" indent="0">
              <a:buClr>
                <a:schemeClr val="tx1">
                  <a:shade val="95000"/>
                </a:schemeClr>
              </a:buClr>
              <a:buNone/>
              <a:defRPr/>
            </a:pPr>
            <a:endParaRPr lang="en-US" dirty="0"/>
          </a:p>
          <a:p>
            <a:pPr marL="915035" lvl="1" indent="-457200">
              <a:buClr>
                <a:schemeClr val="tx1">
                  <a:shade val="95000"/>
                </a:schemeClr>
              </a:buClr>
              <a:buFont typeface="+mj-lt"/>
              <a:buAutoNum type="alphaUcPeriod"/>
              <a:defRPr/>
            </a:pPr>
            <a:endParaRPr lang="en-US" dirty="0"/>
          </a:p>
          <a:p>
            <a:pPr marL="548640" indent="-411480"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en-US" dirty="0"/>
          </a:p>
          <a:p>
            <a:pPr marL="137160" indent="0">
              <a:buClr>
                <a:schemeClr val="tx1">
                  <a:shade val="95000"/>
                </a:schemeClr>
              </a:buClr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5373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fill="hold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311965" y="533401"/>
            <a:ext cx="8517835" cy="1154097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4000" dirty="0"/>
              <a:t>Choosing Antibiotic Therapy</a:t>
            </a:r>
          </a:p>
        </p:txBody>
      </p:sp>
      <p:sp>
        <p:nvSpPr>
          <p:cNvPr id="552963" name="Rectangle 3"/>
          <p:cNvSpPr>
            <a:spLocks noGrp="1" noChangeArrowheads="1"/>
          </p:cNvSpPr>
          <p:nvPr>
            <p:ph idx="1"/>
          </p:nvPr>
        </p:nvSpPr>
        <p:spPr>
          <a:xfrm>
            <a:off x="1383527" y="2133600"/>
            <a:ext cx="9947082" cy="4191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/>
              <a:t>Empiric Rx</a:t>
            </a:r>
          </a:p>
          <a:p>
            <a:pPr lvl="1" eaLnBrk="1" hangingPunct="1">
              <a:defRPr/>
            </a:pPr>
            <a:r>
              <a:rPr lang="en-US" dirty="0"/>
              <a:t>What are the most likely pathogens?</a:t>
            </a:r>
          </a:p>
          <a:p>
            <a:pPr lvl="1" eaLnBrk="1" hangingPunct="1">
              <a:defRPr/>
            </a:pPr>
            <a:r>
              <a:rPr lang="en-US" dirty="0"/>
              <a:t>Is this native or prosthetic valve?</a:t>
            </a:r>
          </a:p>
          <a:p>
            <a:pPr marL="320040" lvl="1" indent="0">
              <a:buNone/>
              <a:defRPr/>
            </a:pPr>
            <a:endParaRPr lang="en-US" dirty="0"/>
          </a:p>
          <a:p>
            <a:pPr eaLnBrk="1" hangingPunct="1">
              <a:defRPr/>
            </a:pPr>
            <a:r>
              <a:rPr lang="en-US" dirty="0"/>
              <a:t>Culture-directed treatment</a:t>
            </a:r>
          </a:p>
          <a:p>
            <a:pPr lvl="1" eaLnBrk="1" hangingPunct="1">
              <a:defRPr/>
            </a:pPr>
            <a:r>
              <a:rPr lang="en-US" i="1" dirty="0"/>
              <a:t>What is the penicillin MIC?</a:t>
            </a:r>
          </a:p>
          <a:p>
            <a:pPr lvl="2" eaLnBrk="1" hangingPunct="1">
              <a:defRPr/>
            </a:pPr>
            <a:r>
              <a:rPr lang="en-US" dirty="0"/>
              <a:t>&lt;0.12ug/</a:t>
            </a:r>
            <a:r>
              <a:rPr lang="en-US" dirty="0" err="1"/>
              <a:t>mL</a:t>
            </a:r>
            <a:r>
              <a:rPr lang="en-US" dirty="0"/>
              <a:t> </a:t>
            </a:r>
          </a:p>
          <a:p>
            <a:pPr lvl="2" eaLnBrk="1" hangingPunct="1">
              <a:defRPr/>
            </a:pPr>
            <a:r>
              <a:rPr lang="en-US" dirty="0"/>
              <a:t> 0.12-0.5 </a:t>
            </a:r>
            <a:r>
              <a:rPr lang="en-US" dirty="0" err="1"/>
              <a:t>ug</a:t>
            </a:r>
            <a:r>
              <a:rPr lang="en-US" dirty="0"/>
              <a:t>/</a:t>
            </a:r>
            <a:r>
              <a:rPr lang="en-US" dirty="0" err="1"/>
              <a:t>mL</a:t>
            </a:r>
            <a:endParaRPr lang="en-US" dirty="0"/>
          </a:p>
          <a:p>
            <a:pPr lvl="2" eaLnBrk="1" hangingPunct="1">
              <a:defRPr/>
            </a:pPr>
            <a:r>
              <a:rPr lang="en-US" dirty="0"/>
              <a:t>&gt;0.5 </a:t>
            </a:r>
            <a:r>
              <a:rPr lang="en-US" dirty="0" err="1"/>
              <a:t>ug</a:t>
            </a:r>
            <a:r>
              <a:rPr lang="en-US" dirty="0"/>
              <a:t>/mL</a:t>
            </a:r>
          </a:p>
          <a:p>
            <a:pPr lvl="1" eaLnBrk="1" hangingPunct="1">
              <a:defRPr/>
            </a:pPr>
            <a:r>
              <a:rPr lang="en-US" dirty="0"/>
              <a:t>This will be important in guiding whether you can use PCN</a:t>
            </a:r>
          </a:p>
          <a:p>
            <a:pPr lvl="2" eaLnBrk="1" hangingPunct="1">
              <a:defRPr/>
            </a:pPr>
            <a:endParaRPr lang="en-US" dirty="0"/>
          </a:p>
          <a:p>
            <a:pPr lvl="1" eaLnBrk="1" hangingPunct="1">
              <a:buFontTx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767" name="Rectangle 7"/>
          <p:cNvSpPr>
            <a:spLocks noGrp="1" noChangeArrowheads="1"/>
          </p:cNvSpPr>
          <p:nvPr>
            <p:ph type="title"/>
          </p:nvPr>
        </p:nvSpPr>
        <p:spPr>
          <a:xfrm>
            <a:off x="1351722" y="533401"/>
            <a:ext cx="8325678" cy="1154097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Microbiology of SBE</a:t>
            </a:r>
          </a:p>
        </p:txBody>
      </p:sp>
      <p:sp>
        <p:nvSpPr>
          <p:cNvPr id="629763" name="Rectangle 3"/>
          <p:cNvSpPr>
            <a:spLocks noGrp="1" noChangeArrowheads="1"/>
          </p:cNvSpPr>
          <p:nvPr>
            <p:ph idx="1"/>
          </p:nvPr>
        </p:nvSpPr>
        <p:spPr>
          <a:xfrm>
            <a:off x="1351721" y="1905000"/>
            <a:ext cx="10392355" cy="5029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400" i="1" dirty="0"/>
              <a:t>Staphylococcus aureus</a:t>
            </a:r>
            <a:r>
              <a:rPr lang="en-US" sz="2400" dirty="0"/>
              <a:t>				31%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/>
              <a:t>Viridans group streptococci		           17%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/>
              <a:t>Enterococci					11%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/>
              <a:t>Coagulase-negative staphylococci	           11%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i="1" dirty="0"/>
              <a:t>Streptococcus </a:t>
            </a:r>
            <a:r>
              <a:rPr lang="en-US" sz="2400" i="1" dirty="0" err="1"/>
              <a:t>gallolyticus</a:t>
            </a:r>
            <a:r>
              <a:rPr lang="en-US" sz="2400" dirty="0"/>
              <a:t>*            		 7%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/>
              <a:t>Other streptococci 				 5%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/>
              <a:t>Fungi						 2%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/>
              <a:t>“H”ACEK**				            2%</a:t>
            </a:r>
          </a:p>
          <a:p>
            <a:pPr marL="457200" lvl="1" indent="0">
              <a:lnSpc>
                <a:spcPct val="80000"/>
              </a:lnSpc>
              <a:buNone/>
              <a:defRPr/>
            </a:pPr>
            <a:endParaRPr lang="en-US" sz="1600" dirty="0"/>
          </a:p>
          <a:p>
            <a:pPr marL="457200" lvl="1" indent="0">
              <a:lnSpc>
                <a:spcPct val="80000"/>
              </a:lnSpc>
              <a:buNone/>
              <a:defRPr/>
            </a:pPr>
            <a:r>
              <a:rPr lang="en-US" sz="1600" dirty="0"/>
              <a:t>*   Formerly </a:t>
            </a:r>
            <a:r>
              <a:rPr lang="en-US" sz="1600" i="1" dirty="0"/>
              <a:t>S. </a:t>
            </a:r>
            <a:r>
              <a:rPr lang="en-US" sz="1600" i="1" dirty="0" err="1"/>
              <a:t>bovis</a:t>
            </a:r>
            <a:endParaRPr lang="en-US" sz="1600" i="1" dirty="0"/>
          </a:p>
          <a:p>
            <a:pPr marL="457200" lvl="1" indent="0">
              <a:lnSpc>
                <a:spcPct val="80000"/>
              </a:lnSpc>
              <a:buNone/>
              <a:defRPr/>
            </a:pPr>
            <a:r>
              <a:rPr lang="en-US" sz="1600" dirty="0"/>
              <a:t>** Fastidious gram </a:t>
            </a:r>
            <a:r>
              <a:rPr lang="en-US" sz="1600" dirty="0" err="1"/>
              <a:t>negs</a:t>
            </a:r>
            <a:r>
              <a:rPr lang="en-US" sz="1600" dirty="0"/>
              <a:t>: </a:t>
            </a:r>
            <a:r>
              <a:rPr lang="en-US" sz="1600" dirty="0" err="1"/>
              <a:t>Aggregatibacter</a:t>
            </a:r>
            <a:r>
              <a:rPr lang="en-US" sz="1600" dirty="0"/>
              <a:t> (formerly </a:t>
            </a:r>
            <a:r>
              <a:rPr lang="en-US" sz="1600" b="1" i="1" dirty="0" err="1"/>
              <a:t>H</a:t>
            </a:r>
            <a:r>
              <a:rPr lang="en-US" sz="1600" i="1" dirty="0" err="1"/>
              <a:t>aemophilus</a:t>
            </a:r>
            <a:r>
              <a:rPr lang="en-US" sz="1600" i="1" dirty="0"/>
              <a:t>) </a:t>
            </a:r>
            <a:r>
              <a:rPr lang="en-US" sz="1600" i="1" dirty="0" err="1"/>
              <a:t>aphrophilus</a:t>
            </a:r>
            <a:r>
              <a:rPr lang="en-US" sz="1600" dirty="0"/>
              <a:t>; </a:t>
            </a:r>
            <a:r>
              <a:rPr lang="en-US" sz="1600" i="1" dirty="0" err="1"/>
              <a:t>Aggregatibacter</a:t>
            </a:r>
            <a:r>
              <a:rPr lang="en-US" sz="1600" i="1" dirty="0"/>
              <a:t> </a:t>
            </a:r>
            <a:r>
              <a:rPr lang="en-US" sz="1600" i="1" dirty="0" err="1"/>
              <a:t>paraphrophilus</a:t>
            </a:r>
            <a:r>
              <a:rPr lang="en-US" sz="1600" dirty="0"/>
              <a:t>); </a:t>
            </a:r>
            <a:r>
              <a:rPr lang="en-US" sz="1600" b="1" i="1" dirty="0" err="1"/>
              <a:t>A</a:t>
            </a:r>
            <a:r>
              <a:rPr lang="en-US" sz="1600" i="1" dirty="0" err="1"/>
              <a:t>ctinobacillus</a:t>
            </a:r>
            <a:r>
              <a:rPr lang="en-US" sz="1600" i="1" dirty="0"/>
              <a:t> </a:t>
            </a:r>
            <a:r>
              <a:rPr lang="en-US" sz="1600" i="1" dirty="0" err="1"/>
              <a:t>actinomycetemcomitans</a:t>
            </a:r>
            <a:r>
              <a:rPr lang="en-US" sz="1600" i="1" dirty="0"/>
              <a:t> </a:t>
            </a:r>
            <a:r>
              <a:rPr lang="en-US" sz="1600" dirty="0"/>
              <a:t>(subsequently called </a:t>
            </a:r>
            <a:r>
              <a:rPr lang="en-US" sz="1600" i="1" dirty="0" err="1"/>
              <a:t>Aggregatibacter</a:t>
            </a:r>
            <a:r>
              <a:rPr lang="en-US" sz="1600" i="1" dirty="0"/>
              <a:t> </a:t>
            </a:r>
            <a:r>
              <a:rPr lang="en-US" sz="1600" i="1" dirty="0" err="1"/>
              <a:t>actinomycetemcomitans</a:t>
            </a:r>
            <a:r>
              <a:rPr lang="en-US" sz="1600" dirty="0"/>
              <a:t>); </a:t>
            </a:r>
            <a:r>
              <a:rPr lang="en-US" sz="1600" b="1" i="1" dirty="0" err="1"/>
              <a:t>C</a:t>
            </a:r>
            <a:r>
              <a:rPr lang="en-US" sz="1600" i="1" dirty="0" err="1"/>
              <a:t>ardiobacterium</a:t>
            </a:r>
            <a:r>
              <a:rPr lang="en-US" sz="1600" i="1" dirty="0"/>
              <a:t> </a:t>
            </a:r>
            <a:r>
              <a:rPr lang="en-US" sz="1600" i="1" dirty="0" err="1"/>
              <a:t>hominis</a:t>
            </a:r>
            <a:r>
              <a:rPr lang="en-US" sz="1600" dirty="0"/>
              <a:t>; </a:t>
            </a:r>
            <a:r>
              <a:rPr lang="en-US" sz="1600" b="1" i="1" dirty="0" err="1"/>
              <a:t>E</a:t>
            </a:r>
            <a:r>
              <a:rPr lang="en-US" sz="1600" i="1" dirty="0" err="1"/>
              <a:t>ikenella</a:t>
            </a:r>
            <a:r>
              <a:rPr lang="en-US" sz="1600" i="1" dirty="0"/>
              <a:t> </a:t>
            </a:r>
            <a:r>
              <a:rPr lang="en-US" sz="1600" i="1" dirty="0" err="1"/>
              <a:t>corrodens</a:t>
            </a:r>
            <a:r>
              <a:rPr lang="en-US" sz="1600" dirty="0"/>
              <a:t>; and </a:t>
            </a:r>
            <a:r>
              <a:rPr lang="en-US" sz="1600" b="1" i="1" dirty="0" err="1"/>
              <a:t>K</a:t>
            </a:r>
            <a:r>
              <a:rPr lang="en-US" sz="1600" i="1" dirty="0" err="1"/>
              <a:t>ingella</a:t>
            </a:r>
            <a:r>
              <a:rPr lang="en-US" sz="1600" i="1" dirty="0"/>
              <a:t> </a:t>
            </a:r>
            <a:r>
              <a:rPr lang="en-US" sz="1600" i="1" dirty="0" err="1"/>
              <a:t>kingae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761D78-279B-83F8-3339-E767886FDE2E}"/>
              </a:ext>
            </a:extLst>
          </p:cNvPr>
          <p:cNvSpPr txBox="1"/>
          <p:nvPr/>
        </p:nvSpPr>
        <p:spPr>
          <a:xfrm>
            <a:off x="3045350" y="6611779"/>
            <a:ext cx="921556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0" i="0" dirty="0">
                <a:solidFill>
                  <a:srgbClr val="333333"/>
                </a:solidFill>
                <a:effectLst/>
              </a:rPr>
              <a:t>The International Collaboration on Endocarditis–Prospective Cohort Study. </a:t>
            </a:r>
            <a:r>
              <a:rPr lang="en-US" sz="1000" b="0" i="1" dirty="0">
                <a:solidFill>
                  <a:srgbClr val="333333"/>
                </a:solidFill>
                <a:effectLst/>
              </a:rPr>
              <a:t>Arch Intern Med.</a:t>
            </a:r>
            <a:r>
              <a:rPr lang="en-US" sz="1000" b="0" i="0" dirty="0">
                <a:solidFill>
                  <a:srgbClr val="333333"/>
                </a:solidFill>
                <a:effectLst/>
              </a:rPr>
              <a:t> 2009;169(5):463–473. doi:10.1001/archinternmed.2008.603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7526197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311965" y="533401"/>
            <a:ext cx="8441635" cy="1154097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/>
              <a:t>“H”ACEK organisms</a:t>
            </a:r>
          </a:p>
        </p:txBody>
      </p:sp>
      <p:sp>
        <p:nvSpPr>
          <p:cNvPr id="524291" name="Rectangle 3"/>
          <p:cNvSpPr>
            <a:spLocks noGrp="1" noChangeArrowheads="1"/>
          </p:cNvSpPr>
          <p:nvPr>
            <p:ph idx="1"/>
          </p:nvPr>
        </p:nvSpPr>
        <p:spPr>
          <a:xfrm>
            <a:off x="1311965" y="2362201"/>
            <a:ext cx="10177670" cy="394716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/>
              <a:t>“H”ACEK = group of fastidious gram </a:t>
            </a:r>
            <a:r>
              <a:rPr lang="en-US" dirty="0" err="1"/>
              <a:t>negs</a:t>
            </a:r>
            <a:r>
              <a:rPr lang="en-US" dirty="0"/>
              <a:t> – these can now be identified more readily with improved lab techniques </a:t>
            </a:r>
          </a:p>
          <a:p>
            <a:pPr lvl="1">
              <a:defRPr/>
            </a:pPr>
            <a:r>
              <a:rPr lang="en-US" i="1" dirty="0" err="1">
                <a:sym typeface="Wingdings" pitchFamily="2" charset="2"/>
              </a:rPr>
              <a:t>Aggregatibacter</a:t>
            </a:r>
            <a:r>
              <a:rPr lang="en-US" i="1" dirty="0"/>
              <a:t> </a:t>
            </a:r>
            <a:r>
              <a:rPr lang="en-US" i="1" dirty="0" err="1"/>
              <a:t>aphrophilus</a:t>
            </a:r>
            <a:endParaRPr lang="en-US" i="1" dirty="0"/>
          </a:p>
          <a:p>
            <a:pPr lvl="2">
              <a:defRPr/>
            </a:pPr>
            <a:r>
              <a:rPr lang="en-US" sz="1800" dirty="0">
                <a:sym typeface="Wingdings" pitchFamily="2" charset="2"/>
              </a:rPr>
              <a:t>previously </a:t>
            </a:r>
            <a:r>
              <a:rPr lang="en-US" sz="1800" i="1" dirty="0" err="1">
                <a:solidFill>
                  <a:srgbClr val="FFC000"/>
                </a:solidFill>
              </a:rPr>
              <a:t>H</a:t>
            </a:r>
            <a:r>
              <a:rPr lang="en-US" sz="1800" i="1" dirty="0" err="1"/>
              <a:t>aemophilus</a:t>
            </a:r>
            <a:r>
              <a:rPr lang="en-US" sz="1800" i="1" dirty="0"/>
              <a:t> </a:t>
            </a:r>
            <a:r>
              <a:rPr lang="en-US" sz="1800" i="1" dirty="0" err="1"/>
              <a:t>aphrophilus</a:t>
            </a:r>
            <a:r>
              <a:rPr lang="en-US" sz="1800" i="1" dirty="0"/>
              <a:t>/</a:t>
            </a:r>
            <a:r>
              <a:rPr lang="en-US" sz="1800" i="1" dirty="0" err="1"/>
              <a:t>paraphrophilus</a:t>
            </a:r>
            <a:endParaRPr lang="en-US" sz="1800" i="1" dirty="0"/>
          </a:p>
          <a:p>
            <a:pPr lvl="1">
              <a:defRPr/>
            </a:pPr>
            <a:r>
              <a:rPr lang="en-US" i="1" dirty="0" err="1">
                <a:solidFill>
                  <a:srgbClr val="FFC000"/>
                </a:solidFill>
                <a:sym typeface="Wingdings" pitchFamily="2" charset="2"/>
              </a:rPr>
              <a:t>Aggregatibacter</a:t>
            </a:r>
            <a:r>
              <a:rPr lang="en-US" i="1" dirty="0">
                <a:sym typeface="Wingdings" pitchFamily="2" charset="2"/>
              </a:rPr>
              <a:t> </a:t>
            </a:r>
            <a:r>
              <a:rPr lang="en-US" i="1" dirty="0" err="1">
                <a:sym typeface="Wingdings" pitchFamily="2" charset="2"/>
              </a:rPr>
              <a:t>actinomycetomcomitans</a:t>
            </a:r>
            <a:r>
              <a:rPr lang="en-US" i="1" dirty="0">
                <a:sym typeface="Wingdings" pitchFamily="2" charset="2"/>
              </a:rPr>
              <a:t> </a:t>
            </a:r>
          </a:p>
          <a:p>
            <a:pPr lvl="2">
              <a:defRPr/>
            </a:pPr>
            <a:r>
              <a:rPr lang="en-US" sz="1800" dirty="0">
                <a:sym typeface="Wingdings" pitchFamily="2" charset="2"/>
              </a:rPr>
              <a:t>previously </a:t>
            </a:r>
            <a:r>
              <a:rPr lang="en-US" sz="1800" i="1" dirty="0" err="1"/>
              <a:t>Actinobacillus</a:t>
            </a:r>
            <a:r>
              <a:rPr lang="en-US" sz="1800" i="1" dirty="0"/>
              <a:t> </a:t>
            </a:r>
            <a:r>
              <a:rPr lang="en-US" sz="1800" i="1" dirty="0" err="1"/>
              <a:t>actinomycetomcomitans</a:t>
            </a:r>
            <a:r>
              <a:rPr lang="en-US" sz="1800" i="1" dirty="0"/>
              <a:t> </a:t>
            </a:r>
          </a:p>
          <a:p>
            <a:pPr lvl="1" eaLnBrk="1" hangingPunct="1">
              <a:defRPr/>
            </a:pPr>
            <a:r>
              <a:rPr lang="en-US" i="1" dirty="0" err="1">
                <a:solidFill>
                  <a:srgbClr val="FFC000"/>
                </a:solidFill>
              </a:rPr>
              <a:t>Cardiobacterium</a:t>
            </a:r>
            <a:r>
              <a:rPr lang="en-US" i="1" dirty="0"/>
              <a:t> </a:t>
            </a:r>
            <a:r>
              <a:rPr lang="en-US" i="1" dirty="0" err="1"/>
              <a:t>hominis</a:t>
            </a:r>
            <a:r>
              <a:rPr lang="en-US" i="1" dirty="0"/>
              <a:t> </a:t>
            </a:r>
          </a:p>
          <a:p>
            <a:pPr lvl="1" eaLnBrk="1" hangingPunct="1">
              <a:defRPr/>
            </a:pPr>
            <a:r>
              <a:rPr lang="en-US" i="1" dirty="0" err="1">
                <a:solidFill>
                  <a:srgbClr val="FFC000"/>
                </a:solidFill>
              </a:rPr>
              <a:t>Eikenella</a:t>
            </a:r>
            <a:r>
              <a:rPr lang="en-US" i="1" dirty="0"/>
              <a:t> </a:t>
            </a:r>
            <a:r>
              <a:rPr lang="en-US" i="1" dirty="0" err="1"/>
              <a:t>corrodens</a:t>
            </a:r>
            <a:r>
              <a:rPr lang="en-US" i="1" dirty="0"/>
              <a:t> </a:t>
            </a:r>
          </a:p>
          <a:p>
            <a:pPr lvl="1" eaLnBrk="1" hangingPunct="1">
              <a:defRPr/>
            </a:pPr>
            <a:r>
              <a:rPr lang="en-US" i="1" dirty="0" err="1">
                <a:solidFill>
                  <a:srgbClr val="FFC000"/>
                </a:solidFill>
              </a:rPr>
              <a:t>Kingella</a:t>
            </a:r>
            <a:r>
              <a:rPr lang="en-US" i="1" dirty="0">
                <a:solidFill>
                  <a:srgbClr val="FFC000"/>
                </a:solidFill>
              </a:rPr>
              <a:t> </a:t>
            </a:r>
            <a:r>
              <a:rPr lang="en-US" i="1" dirty="0" err="1"/>
              <a:t>kingae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0565240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/>
              <a:t>GPC - Viridans group streptococci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757238"/>
            <a:ext cx="9847690" cy="4719762"/>
          </a:xfrm>
        </p:spPr>
        <p:txBody>
          <a:bodyPr>
            <a:normAutofit/>
          </a:bodyPr>
          <a:lstStyle/>
          <a:p>
            <a:r>
              <a:rPr lang="en-US" sz="3000" dirty="0"/>
              <a:t>Ex: </a:t>
            </a:r>
            <a:r>
              <a:rPr lang="en-US" sz="3000" i="1" dirty="0"/>
              <a:t>S. mitis, S. </a:t>
            </a:r>
            <a:r>
              <a:rPr lang="en-US" sz="3000" i="1" dirty="0" err="1"/>
              <a:t>sanguinis</a:t>
            </a:r>
            <a:r>
              <a:rPr lang="en-US" sz="3000" i="1" dirty="0"/>
              <a:t>, S. </a:t>
            </a:r>
            <a:r>
              <a:rPr lang="en-US" sz="3000" i="1" dirty="0" err="1"/>
              <a:t>mutans</a:t>
            </a:r>
            <a:r>
              <a:rPr lang="en-US" sz="3000" i="1" dirty="0"/>
              <a:t>, S. </a:t>
            </a:r>
            <a:r>
              <a:rPr lang="en-US" sz="3000" i="1" dirty="0" err="1"/>
              <a:t>salivarius</a:t>
            </a:r>
            <a:r>
              <a:rPr lang="en-US" sz="3000" i="1" dirty="0"/>
              <a:t>, groups</a:t>
            </a:r>
            <a:endParaRPr lang="en-US" sz="3000" dirty="0"/>
          </a:p>
          <a:p>
            <a:r>
              <a:rPr lang="en-US" sz="3000" dirty="0"/>
              <a:t>Extracellular dextran binds to heart valves</a:t>
            </a:r>
          </a:p>
          <a:p>
            <a:pPr lvl="1"/>
            <a:r>
              <a:rPr lang="en-US" dirty="0"/>
              <a:t>Catalase negative</a:t>
            </a:r>
          </a:p>
          <a:p>
            <a:pPr lvl="1"/>
            <a:r>
              <a:rPr lang="en-US" dirty="0"/>
              <a:t>Alpha hemolysis</a:t>
            </a:r>
          </a:p>
          <a:p>
            <a:pPr lvl="1"/>
            <a:r>
              <a:rPr lang="en-US" dirty="0"/>
              <a:t>Optochin resistant </a:t>
            </a:r>
          </a:p>
          <a:p>
            <a:pPr lvl="2"/>
            <a:r>
              <a:rPr lang="en-US" sz="1900" dirty="0"/>
              <a:t>(normal flora of mouth &amp; cause cavities – stay in the mouth because they are </a:t>
            </a:r>
            <a:r>
              <a:rPr lang="en-US" sz="1900" i="1" dirty="0"/>
              <a:t>resistant</a:t>
            </a:r>
            <a:r>
              <a:rPr lang="en-US" sz="1900" dirty="0"/>
              <a:t> to the </a:t>
            </a:r>
            <a:r>
              <a:rPr lang="en-US" sz="1900" i="1" dirty="0"/>
              <a:t>chin</a:t>
            </a:r>
            <a:r>
              <a:rPr lang="en-US" sz="1900" dirty="0"/>
              <a:t>)</a:t>
            </a:r>
          </a:p>
          <a:p>
            <a:r>
              <a:rPr lang="en-US" sz="3000" dirty="0"/>
              <a:t>Low virulence (tend to be slower, less destructive infections) “subacute” endocarditis compared to </a:t>
            </a:r>
            <a:r>
              <a:rPr lang="en-US" sz="3000" i="1" dirty="0"/>
              <a:t>S. aureus </a:t>
            </a:r>
            <a:r>
              <a:rPr lang="en-US" sz="3000" dirty="0"/>
              <a:t>“acute”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7616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8598" y="152401"/>
            <a:ext cx="8392602" cy="1154097"/>
          </a:xfrm>
        </p:spPr>
        <p:txBody>
          <a:bodyPr>
            <a:normAutofit fontScale="90000"/>
          </a:bodyPr>
          <a:lstStyle/>
          <a:p>
            <a:r>
              <a:rPr lang="en-US" dirty="0"/>
              <a:t>AHA/IDSA Treatment Guidelines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1295401"/>
            <a:ext cx="8229600" cy="4373563"/>
          </a:xfrm>
        </p:spPr>
        <p:txBody>
          <a:bodyPr/>
          <a:lstStyle/>
          <a:p>
            <a:r>
              <a:rPr lang="en-US" sz="1200" dirty="0">
                <a:solidFill>
                  <a:schemeClr val="accent4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http://circ.ahajournals.org/content/132/15/1435</a:t>
            </a:r>
            <a:r>
              <a:rPr lang="en-US" sz="12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1200" dirty="0"/>
              <a:t>for other pathogen tables</a:t>
            </a:r>
          </a:p>
        </p:txBody>
      </p:sp>
      <p:pic>
        <p:nvPicPr>
          <p:cNvPr id="4098" name="Picture 2" descr="A table describing the therapy of NVE caused by highly penicillin suscepible VGS and Streptococcus gallolyticus (bovis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111" y="1905001"/>
            <a:ext cx="9144000" cy="4632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75269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33668" y="461177"/>
            <a:ext cx="10320131" cy="1154097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n-US" sz="3600" dirty="0"/>
              <a:t>General therapeutic categories to consider in the treatment of endocarditis</a:t>
            </a:r>
          </a:p>
        </p:txBody>
      </p:sp>
      <p:sp>
        <p:nvSpPr>
          <p:cNvPr id="410627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067339"/>
            <a:ext cx="10515600" cy="4109624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600" dirty="0"/>
              <a:t>Native vs. prosthetic valve</a:t>
            </a:r>
          </a:p>
          <a:p>
            <a:pPr eaLnBrk="1" hangingPunct="1">
              <a:defRPr/>
            </a:pPr>
            <a:r>
              <a:rPr lang="en-US" sz="2600" dirty="0"/>
              <a:t>Viridans group Streptococci and </a:t>
            </a:r>
            <a:r>
              <a:rPr lang="en-US" sz="2600" i="1" dirty="0"/>
              <a:t>Streptococcus </a:t>
            </a:r>
            <a:r>
              <a:rPr lang="en-US" sz="2600" i="1" dirty="0" err="1"/>
              <a:t>gallolyticus</a:t>
            </a:r>
            <a:r>
              <a:rPr lang="en-US" sz="2600" dirty="0"/>
              <a:t> (formerly </a:t>
            </a:r>
            <a:r>
              <a:rPr lang="en-US" sz="2600" dirty="0" err="1"/>
              <a:t>bovis</a:t>
            </a:r>
            <a:r>
              <a:rPr lang="en-US" sz="2600" dirty="0"/>
              <a:t>) - Penicillin sensitivity (MIC)</a:t>
            </a:r>
          </a:p>
          <a:p>
            <a:pPr eaLnBrk="1" hangingPunct="1">
              <a:defRPr/>
            </a:pPr>
            <a:r>
              <a:rPr lang="en-US" sz="2600" i="1" dirty="0"/>
              <a:t>Staph aureus </a:t>
            </a:r>
            <a:r>
              <a:rPr lang="en-US" sz="2600" dirty="0"/>
              <a:t>and other staph spp.</a:t>
            </a:r>
          </a:p>
          <a:p>
            <a:pPr eaLnBrk="1" hangingPunct="1">
              <a:defRPr/>
            </a:pPr>
            <a:r>
              <a:rPr lang="en-US" sz="2600" i="1" dirty="0"/>
              <a:t>Enterococcu</a:t>
            </a:r>
            <a:r>
              <a:rPr lang="en-US" sz="2600" dirty="0"/>
              <a:t>s spp. - Penicillin, Gentamicin, Vancomycin sensitivity</a:t>
            </a:r>
          </a:p>
          <a:p>
            <a:pPr eaLnBrk="1" hangingPunct="1">
              <a:defRPr/>
            </a:pPr>
            <a:r>
              <a:rPr lang="en-US" sz="2600" dirty="0"/>
              <a:t>HACEK microorganisms</a:t>
            </a:r>
          </a:p>
          <a:p>
            <a:pPr eaLnBrk="1" hangingPunct="1">
              <a:defRPr/>
            </a:pPr>
            <a:r>
              <a:rPr lang="en-US" sz="2600" dirty="0"/>
              <a:t>Culture negative (Bartonella most common in USA)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BC5C06-D389-0DE6-D904-771534E75A7B}"/>
              </a:ext>
            </a:extLst>
          </p:cNvPr>
          <p:cNvSpPr txBox="1"/>
          <p:nvPr/>
        </p:nvSpPr>
        <p:spPr>
          <a:xfrm>
            <a:off x="5112690" y="6581001"/>
            <a:ext cx="78585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i="1" dirty="0">
                <a:hlinkClick r:id="rId3" tooltip="Circulation."/>
              </a:rPr>
              <a:t>Circulation</a:t>
            </a:r>
            <a:r>
              <a:rPr lang="en-US" sz="1200" u="sng" dirty="0">
                <a:hlinkClick r:id="rId3" tooltip="Circulation."/>
              </a:rPr>
              <a:t>.</a:t>
            </a:r>
            <a:r>
              <a:rPr lang="en-US" sz="1200" dirty="0"/>
              <a:t> 2015 Oct 13;132(15):1435-86. </a:t>
            </a:r>
            <a:r>
              <a:rPr lang="en-US" sz="1200" dirty="0" err="1"/>
              <a:t>doi</a:t>
            </a:r>
            <a:r>
              <a:rPr lang="en-US" sz="1200" dirty="0"/>
              <a:t>: 10.1161/CIR.0000000000000296. </a:t>
            </a:r>
            <a:r>
              <a:rPr lang="en-US" sz="1200" dirty="0" err="1"/>
              <a:t>Epub</a:t>
            </a:r>
            <a:r>
              <a:rPr lang="en-US" sz="1200" dirty="0"/>
              <a:t> 2015 Sep 15</a:t>
            </a:r>
          </a:p>
        </p:txBody>
      </p:sp>
    </p:spTree>
    <p:extLst>
      <p:ext uri="{BB962C8B-B14F-4D97-AF65-F5344CB8AC3E}">
        <p14:creationId xmlns:p14="http://schemas.microsoft.com/office/powerpoint/2010/main" val="411650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1126" y="2855913"/>
            <a:ext cx="37496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endParaRPr lang="en-US" dirty="0"/>
          </a:p>
        </p:txBody>
      </p:sp>
      <p:sp>
        <p:nvSpPr>
          <p:cNvPr id="5125" name="Text Box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0626" y="3192463"/>
            <a:ext cx="40163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n-US" dirty="0"/>
          </a:p>
        </p:txBody>
      </p:sp>
      <p:sp>
        <p:nvSpPr>
          <p:cNvPr id="5127" name="Text Box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1526" y="5065713"/>
            <a:ext cx="37496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endParaRPr lang="en-US" dirty="0"/>
          </a:p>
        </p:txBody>
      </p:sp>
      <p:graphicFrame>
        <p:nvGraphicFramePr>
          <p:cNvPr id="2" name="Diagram 1" descr="A circular, blue diagram depicting a heading of bloodstream infections in the middle. There is a round circle encasing the bloodstream infections circle, which contains endocarditis, secondary bacteremia, and intravascular catheter/device related bacteremia."/>
          <p:cNvGraphicFramePr/>
          <p:nvPr>
            <p:extLst>
              <p:ext uri="{D42A27DB-BD31-4B8C-83A1-F6EECF244321}">
                <p14:modId xmlns:p14="http://schemas.microsoft.com/office/powerpoint/2010/main" val="1182629419"/>
              </p:ext>
            </p:extLst>
          </p:nvPr>
        </p:nvGraphicFramePr>
        <p:xfrm>
          <a:off x="1524000" y="1"/>
          <a:ext cx="9141178" cy="6852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C2468AC6-EF04-F693-A03B-38256A59F0A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Bloodstream Infections</a:t>
            </a:r>
          </a:p>
        </p:txBody>
      </p:sp>
    </p:spTree>
    <p:extLst>
      <p:ext uri="{BB962C8B-B14F-4D97-AF65-F5344CB8AC3E}">
        <p14:creationId xmlns:p14="http://schemas.microsoft.com/office/powerpoint/2010/main" val="234159827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346" name="Rectangle 2"/>
          <p:cNvSpPr>
            <a:spLocks noGrp="1" noChangeArrowheads="1"/>
          </p:cNvSpPr>
          <p:nvPr>
            <p:ph type="title"/>
          </p:nvPr>
        </p:nvSpPr>
        <p:spPr>
          <a:xfrm>
            <a:off x="1224501" y="609601"/>
            <a:ext cx="10201523" cy="1154097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dirty="0"/>
              <a:t>Therapy for Culture Negative Endocarditis </a:t>
            </a:r>
          </a:p>
        </p:txBody>
      </p:sp>
      <p:sp>
        <p:nvSpPr>
          <p:cNvPr id="2" name="Rectangle 1"/>
          <p:cNvSpPr/>
          <p:nvPr/>
        </p:nvSpPr>
        <p:spPr>
          <a:xfrm>
            <a:off x="1351501" y="2209800"/>
            <a:ext cx="1028920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Consider epidemiology, attempt serologic testing for Coxiella, Bartonella, etc.</a:t>
            </a:r>
          </a:p>
          <a:p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Patients with acute (days) clinical presentation of native valve infection</a:t>
            </a:r>
            <a:r>
              <a:rPr lang="en-US" sz="2000" dirty="0">
                <a:sym typeface="Wingdings" pitchFamily="2" charset="2"/>
              </a:rPr>
              <a:t></a:t>
            </a:r>
            <a:r>
              <a:rPr lang="en-US" sz="2000" dirty="0"/>
              <a:t> empiric coverage for </a:t>
            </a:r>
            <a:r>
              <a:rPr lang="en-US" sz="2000" i="1" dirty="0"/>
              <a:t>S. aureus</a:t>
            </a:r>
            <a:r>
              <a:rPr lang="en-US" sz="2000" dirty="0"/>
              <a:t>, β-hemolytic streptococci, and aerobic Gram-negative bacilli</a:t>
            </a:r>
          </a:p>
          <a:p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Patients with a subacute (weeks) presentation of NVE </a:t>
            </a:r>
            <a:r>
              <a:rPr lang="en-US" sz="2000" dirty="0">
                <a:sym typeface="Wingdings" pitchFamily="2" charset="2"/>
              </a:rPr>
              <a:t></a:t>
            </a:r>
            <a:r>
              <a:rPr lang="en-US" sz="2000" dirty="0"/>
              <a:t> coverage of </a:t>
            </a:r>
            <a:r>
              <a:rPr lang="en-US" sz="2000" i="1" dirty="0"/>
              <a:t>S. aureus</a:t>
            </a:r>
            <a:r>
              <a:rPr lang="en-US" sz="2000" dirty="0"/>
              <a:t>, VGS, HACEK, and enterococci</a:t>
            </a:r>
          </a:p>
          <a:p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Patients with PVE, symptoms &lt;1 </a:t>
            </a:r>
            <a:r>
              <a:rPr lang="en-US" sz="2000" dirty="0" err="1"/>
              <a:t>yr</a:t>
            </a:r>
            <a:r>
              <a:rPr lang="en-US" sz="2000" dirty="0"/>
              <a:t> from valve surgery </a:t>
            </a:r>
            <a:r>
              <a:rPr lang="en-US" sz="2000" dirty="0">
                <a:sym typeface="Wingdings" pitchFamily="2" charset="2"/>
              </a:rPr>
              <a:t></a:t>
            </a:r>
            <a:r>
              <a:rPr lang="en-US" sz="2000" dirty="0"/>
              <a:t> coverage for staphylococci, enterococci, and aerobic Gram-negative bacilli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If symptom onset is &gt;1 year after valve placement, then IE is more likely to be caused by staphylococci, VGS, and enterococci</a:t>
            </a:r>
          </a:p>
        </p:txBody>
      </p:sp>
      <p:sp>
        <p:nvSpPr>
          <p:cNvPr id="9" name="Rectangle 8"/>
          <p:cNvSpPr/>
          <p:nvPr/>
        </p:nvSpPr>
        <p:spPr>
          <a:xfrm>
            <a:off x="6096000" y="6611779"/>
            <a:ext cx="595376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u="sng" dirty="0">
                <a:hlinkClick r:id="rId3" tooltip="Circulation."/>
              </a:rPr>
              <a:t>Circulation.</a:t>
            </a:r>
            <a:r>
              <a:rPr lang="en-US" sz="1000" dirty="0"/>
              <a:t> 2015 Oct 13;132(15):1435-86. </a:t>
            </a:r>
            <a:r>
              <a:rPr lang="en-US" sz="1000" dirty="0" err="1"/>
              <a:t>doi</a:t>
            </a:r>
            <a:r>
              <a:rPr lang="en-US" sz="1000" dirty="0"/>
              <a:t>: 10.1161/CIR.0000000000000296. </a:t>
            </a:r>
            <a:r>
              <a:rPr lang="en-US" sz="1000" dirty="0" err="1"/>
              <a:t>Epub</a:t>
            </a:r>
            <a:r>
              <a:rPr lang="en-US" sz="1000" dirty="0"/>
              <a:t> 2015 Sep 15.</a:t>
            </a:r>
          </a:p>
        </p:txBody>
      </p:sp>
    </p:spTree>
    <p:extLst>
      <p:ext uri="{BB962C8B-B14F-4D97-AF65-F5344CB8AC3E}">
        <p14:creationId xmlns:p14="http://schemas.microsoft.com/office/powerpoint/2010/main" val="18862294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346" name="Rectangle 2"/>
          <p:cNvSpPr>
            <a:spLocks noGrp="1" noChangeArrowheads="1"/>
          </p:cNvSpPr>
          <p:nvPr>
            <p:ph type="title"/>
          </p:nvPr>
        </p:nvSpPr>
        <p:spPr>
          <a:xfrm>
            <a:off x="1280159" y="609601"/>
            <a:ext cx="9732397" cy="1154097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dirty="0"/>
              <a:t>Surgical Therapy for Endocarditis </a:t>
            </a:r>
          </a:p>
        </p:txBody>
      </p:sp>
      <p:sp>
        <p:nvSpPr>
          <p:cNvPr id="2" name="Rectangle 1"/>
          <p:cNvSpPr/>
          <p:nvPr/>
        </p:nvSpPr>
        <p:spPr>
          <a:xfrm>
            <a:off x="1280159" y="2209801"/>
            <a:ext cx="10432111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Surgical decisions are complex and there is limited RCT data on which to base decision-making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Early surgery (during initial hospitalization/before completion of a full course of antibiotics) is indicated in patients with IE who present with: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/>
              <a:t>New heart failure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/>
              <a:t>Heart block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/>
              <a:t>Annular/aortic abscess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000" dirty="0"/>
              <a:t>Destructive penetrating lesions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Surgery should be considered when organism is fungi, a highly drug-resistant organism, or in persistent bacteremia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If the patient has a prosthetic valve (PV), surgery should also be considered if there is PV dehiscence, intracardiac fistula, or severe PV dysfunction </a:t>
            </a:r>
          </a:p>
        </p:txBody>
      </p:sp>
      <p:sp>
        <p:nvSpPr>
          <p:cNvPr id="9" name="Rectangle 8"/>
          <p:cNvSpPr/>
          <p:nvPr/>
        </p:nvSpPr>
        <p:spPr>
          <a:xfrm>
            <a:off x="4800599" y="6615781"/>
            <a:ext cx="730128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i="1" u="sng" dirty="0">
                <a:hlinkClick r:id="rId3" tooltip="Circulation."/>
              </a:rPr>
              <a:t>Circulation.</a:t>
            </a:r>
            <a:r>
              <a:rPr lang="en-US" sz="1000" dirty="0"/>
              <a:t> 2015 Oct 13;132(15):1435-86. </a:t>
            </a:r>
            <a:r>
              <a:rPr lang="en-US" sz="1000" dirty="0" err="1"/>
              <a:t>doi</a:t>
            </a:r>
            <a:r>
              <a:rPr lang="en-US" sz="1000" dirty="0"/>
              <a:t>: 10.1161/CIR.0000000000000296. </a:t>
            </a:r>
            <a:r>
              <a:rPr lang="en-US" sz="1000" dirty="0" err="1"/>
              <a:t>Epub</a:t>
            </a:r>
            <a:r>
              <a:rPr lang="en-US" sz="1000" dirty="0"/>
              <a:t> 2015 Sep 15.</a:t>
            </a:r>
          </a:p>
        </p:txBody>
      </p:sp>
    </p:spTree>
    <p:extLst>
      <p:ext uri="{BB962C8B-B14F-4D97-AF65-F5344CB8AC3E}">
        <p14:creationId xmlns:p14="http://schemas.microsoft.com/office/powerpoint/2010/main" val="17603994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2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80160" y="609601"/>
            <a:ext cx="8549640" cy="1154097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Case 2</a:t>
            </a:r>
          </a:p>
        </p:txBody>
      </p:sp>
      <p:sp>
        <p:nvSpPr>
          <p:cNvPr id="478211" name="Rectangle 3"/>
          <p:cNvSpPr>
            <a:spLocks noGrp="1" noChangeArrowheads="1"/>
          </p:cNvSpPr>
          <p:nvPr>
            <p:ph idx="1"/>
          </p:nvPr>
        </p:nvSpPr>
        <p:spPr>
          <a:xfrm>
            <a:off x="1203960" y="2133601"/>
            <a:ext cx="10508142" cy="4175761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/>
              <a:t>CC: fever and chest wall pain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/>
              <a:t>41-year-old man presents to ER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/>
              <a:t>1 week prior to presentation developed increasing fatigue, then chills and SOA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/>
              <a:t>2 days prior Left sided chest wall pain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/>
              <a:t>Last night fever to 102ºF</a:t>
            </a:r>
          </a:p>
          <a:p>
            <a:pPr>
              <a:lnSpc>
                <a:spcPct val="90000"/>
              </a:lnSpc>
              <a:defRPr/>
            </a:pPr>
            <a:r>
              <a:rPr lang="en-US" dirty="0"/>
              <a:t>Pertinent exam: ill-appearing, bibasilar crackles, no appreciable murmur, numerous scratches on both forearms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/>
              <a:t>Chest wall skin (following slide)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62B32-454C-D62C-885A-E9FA2EAD347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ICD Site</a:t>
            </a:r>
          </a:p>
        </p:txBody>
      </p:sp>
      <p:pic>
        <p:nvPicPr>
          <p:cNvPr id="1026" name="Picture 2" descr="An ICD site is depicted on a patient, where is is raised and scarred but likely healed without evidence of infec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773724"/>
            <a:ext cx="8137882" cy="555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80643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96502" y="533401"/>
            <a:ext cx="8557098" cy="1154097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Case 2 - continued</a:t>
            </a:r>
          </a:p>
        </p:txBody>
      </p:sp>
      <p:sp>
        <p:nvSpPr>
          <p:cNvPr id="545795" name="Rectangle 3"/>
          <p:cNvSpPr>
            <a:spLocks noGrp="1" noChangeArrowheads="1"/>
          </p:cNvSpPr>
          <p:nvPr>
            <p:ph idx="1"/>
          </p:nvPr>
        </p:nvSpPr>
        <p:spPr>
          <a:xfrm>
            <a:off x="1313234" y="2209801"/>
            <a:ext cx="10165404" cy="3920527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000" dirty="0"/>
              <a:t>PMHx: HTN, HLD, obesity, poorly controlled DM2 (a1c 9%), </a:t>
            </a:r>
            <a:r>
              <a:rPr lang="en-US" sz="3000" dirty="0" err="1"/>
              <a:t>HFrEF</a:t>
            </a:r>
            <a:r>
              <a:rPr lang="en-US" sz="3000" dirty="0"/>
              <a:t>, s/p ICD 2 years prior</a:t>
            </a:r>
          </a:p>
          <a:p>
            <a:pPr marL="0" indent="0" eaLnBrk="1" hangingPunct="1">
              <a:buNone/>
              <a:defRPr/>
            </a:pPr>
            <a:endParaRPr lang="en-US" sz="3000" dirty="0"/>
          </a:p>
          <a:p>
            <a:pPr eaLnBrk="1" hangingPunct="1">
              <a:defRPr/>
            </a:pPr>
            <a:r>
              <a:rPr lang="en-US" sz="3000" dirty="0"/>
              <a:t>Medications: lisinopril, simvastatin, carvedilol, </a:t>
            </a:r>
            <a:r>
              <a:rPr lang="en-US" sz="3000" dirty="0" err="1"/>
              <a:t>lasix</a:t>
            </a:r>
            <a:r>
              <a:rPr lang="en-US" sz="3000" dirty="0"/>
              <a:t>, spironolactone, </a:t>
            </a:r>
            <a:r>
              <a:rPr lang="en-US" sz="3000" dirty="0" err="1"/>
              <a:t>lantus</a:t>
            </a:r>
            <a:r>
              <a:rPr lang="en-US" sz="3000" dirty="0"/>
              <a:t>/</a:t>
            </a:r>
            <a:r>
              <a:rPr lang="en-US" sz="3000" dirty="0" err="1"/>
              <a:t>aspart</a:t>
            </a:r>
            <a:r>
              <a:rPr lang="en-US" sz="3000" dirty="0"/>
              <a:t> insulin</a:t>
            </a:r>
          </a:p>
          <a:p>
            <a:pPr marL="0" indent="0" eaLnBrk="1" hangingPunct="1">
              <a:buNone/>
              <a:defRPr/>
            </a:pPr>
            <a:endParaRPr lang="en-US" sz="3000" dirty="0"/>
          </a:p>
          <a:p>
            <a:pPr eaLnBrk="1" hangingPunct="1">
              <a:defRPr/>
            </a:pPr>
            <a:r>
              <a:rPr lang="en-US" sz="3000" dirty="0"/>
              <a:t>ROS: otherwise unremarkable</a:t>
            </a:r>
          </a:p>
          <a:p>
            <a:pPr eaLnBrk="1" hangingPunct="1">
              <a:defRPr/>
            </a:pPr>
            <a:endParaRPr lang="en-US" dirty="0"/>
          </a:p>
          <a:p>
            <a:pPr eaLnBrk="1" hangingPunct="1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4644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4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2689" y="533401"/>
            <a:ext cx="8344711" cy="1154097"/>
          </a:xfrm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en-US" sz="4000" dirty="0"/>
              <a:t>Other information you want to know…</a:t>
            </a:r>
          </a:p>
        </p:txBody>
      </p:sp>
      <p:sp>
        <p:nvSpPr>
          <p:cNvPr id="489475" name="Rectangle 3"/>
          <p:cNvSpPr>
            <a:spLocks noGrp="1" noChangeArrowheads="1"/>
          </p:cNvSpPr>
          <p:nvPr>
            <p:ph idx="1"/>
          </p:nvPr>
        </p:nvSpPr>
        <p:spPr>
          <a:xfrm>
            <a:off x="1332689" y="2209801"/>
            <a:ext cx="10175132" cy="4530725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Social history/exposure history?</a:t>
            </a:r>
          </a:p>
          <a:p>
            <a:pPr eaLnBrk="1" hangingPunct="1">
              <a:defRPr/>
            </a:pPr>
            <a:r>
              <a:rPr lang="en-US" sz="2400" dirty="0"/>
              <a:t>Any history of or risk for immunocompromised status?</a:t>
            </a:r>
          </a:p>
          <a:p>
            <a:pPr eaLnBrk="1" hangingPunct="1">
              <a:defRPr/>
            </a:pPr>
            <a:r>
              <a:rPr lang="en-US" sz="2400" dirty="0"/>
              <a:t>When was ICD placed, any complications surrounding placement?</a:t>
            </a:r>
          </a:p>
          <a:p>
            <a:pPr marL="0" indent="0">
              <a:buNone/>
              <a:defRPr/>
            </a:pPr>
            <a:endParaRPr lang="en-US" sz="2400" dirty="0"/>
          </a:p>
          <a:p>
            <a:pPr eaLnBrk="1" hangingPunct="1">
              <a:defRPr/>
            </a:pPr>
            <a:r>
              <a:rPr lang="en-US" sz="2400" dirty="0"/>
              <a:t>What do you think is going on?</a:t>
            </a:r>
          </a:p>
          <a:p>
            <a:pPr eaLnBrk="1" hangingPunct="1">
              <a:defRPr/>
            </a:pPr>
            <a:r>
              <a:rPr lang="en-US" sz="2400" dirty="0"/>
              <a:t>What diagnostics do you want?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0265" name="Rectangle 480264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80258" name="Rectangle 2"/>
          <p:cNvSpPr>
            <a:spLocks noGrp="1" noChangeArrowheads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 eaLnBrk="1" hangingPunct="1">
              <a:defRPr/>
            </a:pPr>
            <a:r>
              <a:rPr lang="en-US" sz="7200" dirty="0"/>
              <a:t>Case 2 - labs</a:t>
            </a:r>
          </a:p>
        </p:txBody>
      </p:sp>
      <p:cxnSp>
        <p:nvCxnSpPr>
          <p:cNvPr id="480267" name="Straight Connector 480266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80261" name="Rectangle 3" descr="Lab values consisting of WBC of 15.1, platelets of 192K, Hgb 12.7. The BUN is 9, Cr is 0.8, BNP 1259 with blood cultures ordered">
            <a:extLst>
              <a:ext uri="{FF2B5EF4-FFF2-40B4-BE49-F238E27FC236}">
                <a16:creationId xmlns:a16="http://schemas.microsoft.com/office/drawing/2014/main" id="{447BB2DB-F2A6-40B5-3F98-2891B575B6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0682625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nterior CXR demontrating pulmonary conges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304800"/>
            <a:ext cx="9143999" cy="6247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 txBox="1">
            <a:spLocks noGrp="1" noChangeArrowheads="1"/>
          </p:cNvSpPr>
          <p:nvPr>
            <p:ph type="title" idx="4294967295"/>
          </p:nvPr>
        </p:nvSpPr>
        <p:spPr>
          <a:xfrm>
            <a:off x="2677145" y="152400"/>
            <a:ext cx="6900863" cy="1143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Case 2 - CXR</a:t>
            </a:r>
          </a:p>
        </p:txBody>
      </p:sp>
      <p:sp>
        <p:nvSpPr>
          <p:cNvPr id="2" name="Rectangle 1"/>
          <p:cNvSpPr/>
          <p:nvPr/>
        </p:nvSpPr>
        <p:spPr>
          <a:xfrm>
            <a:off x="5105400" y="6183178"/>
            <a:ext cx="26468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Pulmonary congestion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FDBB0-1275-4913-6304-55A5F9249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Cardiac Implantable Electronic Device (CIED) infection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24DECB-0423-CB1D-7E21-7B14680B4F5E}"/>
              </a:ext>
            </a:extLst>
          </p:cNvPr>
          <p:cNvSpPr txBox="1"/>
          <p:nvPr/>
        </p:nvSpPr>
        <p:spPr>
          <a:xfrm>
            <a:off x="908436" y="1968421"/>
            <a:ext cx="100643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Symptoms: pocket erythema/tenderness/incision drainage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Possibly with symptoms of SBE (fever, fatigue)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ECA2987B-BD37-0B77-6DA9-494DF98CDC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076574"/>
            <a:ext cx="5181600" cy="3507105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Pocket infection</a:t>
            </a:r>
          </a:p>
          <a:p>
            <a:pPr lvl="1"/>
            <a:r>
              <a:rPr lang="en-US" dirty="0"/>
              <a:t>Infection involving the subcutaneous pocket containing the generator and the subcutaneous segment of the leads</a:t>
            </a:r>
          </a:p>
          <a:p>
            <a:pPr lvl="2"/>
            <a:r>
              <a:rPr lang="en-US" dirty="0"/>
              <a:t>Negative blood cultures </a:t>
            </a:r>
          </a:p>
          <a:p>
            <a:pPr marL="1371600" lvl="3" indent="0">
              <a:buNone/>
            </a:pPr>
            <a:r>
              <a:rPr lang="en-US" dirty="0"/>
              <a:t>AND</a:t>
            </a:r>
          </a:p>
          <a:p>
            <a:pPr lvl="2"/>
            <a:r>
              <a:rPr lang="en-US" dirty="0"/>
              <a:t>No lead/valve vegetation on TEE</a:t>
            </a:r>
          </a:p>
          <a:p>
            <a:pPr marL="1371600" lvl="3" indent="0">
              <a:buNone/>
            </a:pPr>
            <a:r>
              <a:rPr lang="en-US" dirty="0"/>
              <a:t>OR</a:t>
            </a:r>
          </a:p>
          <a:p>
            <a:pPr lvl="2"/>
            <a:r>
              <a:rPr lang="en-US" dirty="0"/>
              <a:t>[</a:t>
            </a:r>
            <a:r>
              <a:rPr lang="en-US" baseline="30000" dirty="0"/>
              <a:t>18</a:t>
            </a:r>
            <a:r>
              <a:rPr lang="en-US" dirty="0"/>
              <a:t>F]FDG PET/CT with abnormal activity at pocket/generator site	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C0E7943A-8479-F2B4-6851-AF0C173B3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3076574"/>
            <a:ext cx="5516217" cy="3348079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Systemic (Lead/Valvular) infection</a:t>
            </a:r>
          </a:p>
          <a:p>
            <a:pPr lvl="1"/>
            <a:r>
              <a:rPr lang="en-US" dirty="0"/>
              <a:t>Infection involving:</a:t>
            </a:r>
          </a:p>
          <a:p>
            <a:pPr lvl="2"/>
            <a:r>
              <a:rPr lang="en-US" dirty="0"/>
              <a:t>Positive blood cultures </a:t>
            </a:r>
          </a:p>
          <a:p>
            <a:pPr marL="1371600" lvl="3" indent="0">
              <a:buNone/>
            </a:pPr>
            <a:r>
              <a:rPr lang="en-US" dirty="0"/>
              <a:t>AND</a:t>
            </a:r>
          </a:p>
          <a:p>
            <a:pPr lvl="2"/>
            <a:r>
              <a:rPr lang="en-US" dirty="0"/>
              <a:t>Lead and/or valve vegetation on TEE</a:t>
            </a:r>
          </a:p>
          <a:p>
            <a:pPr marL="1371600" lvl="3" indent="0">
              <a:buNone/>
            </a:pPr>
            <a:r>
              <a:rPr lang="en-US" dirty="0"/>
              <a:t>OR</a:t>
            </a:r>
          </a:p>
          <a:p>
            <a:pPr lvl="2"/>
            <a:r>
              <a:rPr lang="en-US" dirty="0"/>
              <a:t>[</a:t>
            </a:r>
            <a:r>
              <a:rPr lang="en-US" baseline="30000" dirty="0"/>
              <a:t>18</a:t>
            </a:r>
            <a:r>
              <a:rPr lang="en-US" dirty="0"/>
              <a:t>F]FDG PET/CT with abnormal heterogeneous activity along leads, or native or prosthetic heart valves</a:t>
            </a:r>
          </a:p>
          <a:p>
            <a:pPr lvl="1"/>
            <a:r>
              <a:rPr lang="en-US" dirty="0"/>
              <a:t>Can have infection involving the subcutaneous pocket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879824-C384-772E-D2C7-38CB91CBEAEB}"/>
              </a:ext>
            </a:extLst>
          </p:cNvPr>
          <p:cNvSpPr txBox="1"/>
          <p:nvPr/>
        </p:nvSpPr>
        <p:spPr>
          <a:xfrm>
            <a:off x="5319423" y="6611779"/>
            <a:ext cx="109595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i="1" dirty="0"/>
              <a:t>Circulation</a:t>
            </a:r>
            <a:r>
              <a:rPr lang="en-US" sz="1000" dirty="0"/>
              <a:t>. Volume 149, Issue 2, 9 January 2024; Pages e201-e216 </a:t>
            </a:r>
            <a:r>
              <a:rPr lang="en-US" sz="1000" dirty="0">
                <a:hlinkClick r:id="rId2"/>
              </a:rPr>
              <a:t>https://doi.org/10.1161/CIR.0000000000001187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0285064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8355" y="533401"/>
            <a:ext cx="8505245" cy="1154097"/>
          </a:xfrm>
        </p:spPr>
        <p:txBody>
          <a:bodyPr/>
          <a:lstStyle/>
          <a:p>
            <a:r>
              <a:rPr lang="en-US" dirty="0"/>
              <a:t>CIED infection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4014" y="1981200"/>
            <a:ext cx="10312842" cy="41148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Device pocket infection may or may not be accompanied by bacteremia. </a:t>
            </a:r>
          </a:p>
          <a:p>
            <a:pPr lvl="1"/>
            <a:r>
              <a:rPr lang="en-US" dirty="0"/>
              <a:t>In one study, intravascular lead involvement was present in 88% of patients presenting with pocket infection despite lack of symptoms of systemic infection</a:t>
            </a:r>
          </a:p>
          <a:p>
            <a:pPr lvl="2"/>
            <a:r>
              <a:rPr lang="sv-SE" sz="1300" i="1" dirty="0"/>
              <a:t>J. Clin. Med.</a:t>
            </a:r>
            <a:r>
              <a:rPr lang="sv-SE" sz="1300" dirty="0"/>
              <a:t> </a:t>
            </a:r>
            <a:r>
              <a:rPr lang="sv-SE" sz="1300" b="1" dirty="0"/>
              <a:t>2022</a:t>
            </a:r>
            <a:r>
              <a:rPr lang="sv-SE" sz="1300" dirty="0"/>
              <a:t>, </a:t>
            </a:r>
            <a:r>
              <a:rPr lang="sv-SE" sz="1300" i="1" dirty="0"/>
              <a:t>11</a:t>
            </a:r>
            <a:r>
              <a:rPr lang="sv-SE" sz="1300" dirty="0"/>
              <a:t>(19), 5898; </a:t>
            </a:r>
            <a:r>
              <a:rPr lang="sv-SE" sz="1300" b="1" dirty="0">
                <a:hlinkClick r:id="rId2"/>
              </a:rPr>
              <a:t>https://doi.org/10.3390/jcm11195898</a:t>
            </a:r>
            <a:endParaRPr lang="en-US" sz="1300" dirty="0"/>
          </a:p>
          <a:p>
            <a:pPr marL="45720" indent="0">
              <a:buNone/>
            </a:pPr>
            <a:endParaRPr lang="en-US" dirty="0"/>
          </a:p>
          <a:p>
            <a:r>
              <a:rPr lang="en-US" dirty="0"/>
              <a:t>Risks</a:t>
            </a:r>
          </a:p>
          <a:p>
            <a:pPr lvl="1"/>
            <a:r>
              <a:rPr lang="en-US" dirty="0"/>
              <a:t>Host: DM, ESRD, immunosuppressed, HF, older age, skin disorders</a:t>
            </a:r>
          </a:p>
          <a:p>
            <a:pPr lvl="1"/>
            <a:r>
              <a:rPr lang="en-US" dirty="0"/>
              <a:t>Procedure related: Procedure duration, procedural hematoma, requirement for transvenous pacing, prior infection of device, device replacement/revision</a:t>
            </a:r>
          </a:p>
        </p:txBody>
      </p:sp>
    </p:spTree>
    <p:extLst>
      <p:ext uri="{BB962C8B-B14F-4D97-AF65-F5344CB8AC3E}">
        <p14:creationId xmlns:p14="http://schemas.microsoft.com/office/powerpoint/2010/main" val="1164768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B8076-BF8E-1DC4-B249-E0174D360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Pathogenesis of Infective Endocarditis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94CBC4-A451-0908-100F-E94B6946AF8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502920" indent="-457200">
              <a:lnSpc>
                <a:spcPct val="80000"/>
              </a:lnSpc>
              <a:buFont typeface="+mj-lt"/>
              <a:buAutoNum type="arabicPeriod"/>
              <a:defRPr/>
            </a:pPr>
            <a:r>
              <a:rPr lang="en-US" sz="2400" b="1" dirty="0"/>
              <a:t>Valve surface is altered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000" dirty="0"/>
              <a:t>Blood turbulence, prior infection, surgery </a:t>
            </a:r>
            <a:r>
              <a:rPr lang="en-US" dirty="0"/>
              <a:t>(can happen on “normal” valves but more common if damaged)</a:t>
            </a:r>
          </a:p>
          <a:p>
            <a:pPr marL="320040" lvl="1" indent="0">
              <a:lnSpc>
                <a:spcPct val="80000"/>
              </a:lnSpc>
              <a:buNone/>
              <a:defRPr/>
            </a:pPr>
            <a:endParaRPr lang="en-US" sz="1000" dirty="0"/>
          </a:p>
          <a:p>
            <a:pPr marL="502920" indent="-457200">
              <a:lnSpc>
                <a:spcPct val="80000"/>
              </a:lnSpc>
              <a:buFont typeface="+mj-lt"/>
              <a:buAutoNum type="arabicPeriod"/>
              <a:defRPr/>
            </a:pPr>
            <a:r>
              <a:rPr lang="en-US" sz="2400" b="1" dirty="0"/>
              <a:t>Platelets and fibrin are deposited  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000" dirty="0"/>
              <a:t>Nonbacterial thrombotic endocarditis </a:t>
            </a:r>
            <a:r>
              <a:rPr lang="en-US" dirty="0"/>
              <a:t>(in SLE = </a:t>
            </a:r>
            <a:r>
              <a:rPr lang="en-US" i="1" dirty="0"/>
              <a:t>Libman-Sacks Endocarditis</a:t>
            </a:r>
            <a:r>
              <a:rPr lang="en-US" dirty="0"/>
              <a:t>)</a:t>
            </a:r>
          </a:p>
          <a:p>
            <a:pPr marL="320040" lvl="1" indent="0">
              <a:lnSpc>
                <a:spcPct val="80000"/>
              </a:lnSpc>
              <a:buNone/>
              <a:defRPr/>
            </a:pPr>
            <a:endParaRPr lang="en-US" sz="1000" dirty="0"/>
          </a:p>
          <a:p>
            <a:pPr marL="502920" indent="-457200">
              <a:lnSpc>
                <a:spcPct val="80000"/>
              </a:lnSpc>
              <a:buFont typeface="+mj-lt"/>
              <a:buAutoNum type="arabicPeriod"/>
              <a:defRPr/>
            </a:pPr>
            <a:r>
              <a:rPr lang="en-US" sz="2400" b="1" dirty="0"/>
              <a:t>Bacteria in the blood adhere to the damaged valve tissue </a:t>
            </a:r>
          </a:p>
          <a:p>
            <a:pPr lvl="1">
              <a:lnSpc>
                <a:spcPct val="80000"/>
              </a:lnSpc>
              <a:defRPr/>
            </a:pPr>
            <a:r>
              <a:rPr lang="en-US" sz="2000" dirty="0"/>
              <a:t>Colonization -&gt; infection</a:t>
            </a:r>
          </a:p>
          <a:p>
            <a:pPr marL="320040" lvl="1" indent="0">
              <a:lnSpc>
                <a:spcPct val="80000"/>
              </a:lnSpc>
              <a:buNone/>
              <a:defRPr/>
            </a:pPr>
            <a:endParaRPr lang="en-US" sz="1100" dirty="0"/>
          </a:p>
          <a:p>
            <a:pPr marL="502920" indent="-457200">
              <a:lnSpc>
                <a:spcPct val="80000"/>
              </a:lnSpc>
              <a:buFont typeface="+mj-lt"/>
              <a:buAutoNum type="arabicPeriod"/>
              <a:defRPr/>
            </a:pPr>
            <a:r>
              <a:rPr lang="en-US" sz="2400" b="1" dirty="0"/>
              <a:t>Bulky, friable ‘vegetations’ are formed</a:t>
            </a:r>
          </a:p>
        </p:txBody>
      </p:sp>
      <p:pic>
        <p:nvPicPr>
          <p:cNvPr id="5" name="Picture 2" descr="Image result for endocarditis">
            <a:extLst>
              <a:ext uri="{FF2B5EF4-FFF2-40B4-BE49-F238E27FC236}">
                <a16:creationId xmlns:a16="http://schemas.microsoft.com/office/drawing/2014/main" id="{45E2F8C3-6488-BBF1-0E56-8D8691DB48E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933" y="1466416"/>
            <a:ext cx="3944566" cy="2659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img.medscapestatic.com/pi/meds/ckb/25/12825.jpg&#10;&#10;Pathology slide demonstrating acute and subacute phases of inflammation">
            <a:extLst>
              <a:ext uri="{FF2B5EF4-FFF2-40B4-BE49-F238E27FC236}">
                <a16:creationId xmlns:a16="http://schemas.microsoft.com/office/drawing/2014/main" id="{E201FF86-3F00-84F4-29DB-9AB7339D7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4152" y="4071362"/>
            <a:ext cx="3767847" cy="278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30B1EA2-6665-3FAD-A2CF-615EB9AAC671}"/>
              </a:ext>
            </a:extLst>
          </p:cNvPr>
          <p:cNvSpPr/>
          <p:nvPr/>
        </p:nvSpPr>
        <p:spPr>
          <a:xfrm>
            <a:off x="5768733" y="5842337"/>
            <a:ext cx="2906486" cy="101566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1200" dirty="0"/>
              <a:t>Infectious endocarditis, surface of valve leaflet with fibrin and macrophages (arrows), which are seen in the acute and subacute phases of inflammation.</a:t>
            </a:r>
          </a:p>
        </p:txBody>
      </p:sp>
    </p:spTree>
    <p:extLst>
      <p:ext uri="{BB962C8B-B14F-4D97-AF65-F5344CB8AC3E}">
        <p14:creationId xmlns:p14="http://schemas.microsoft.com/office/powerpoint/2010/main" val="8068024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224501" y="685801"/>
            <a:ext cx="10098156" cy="1154097"/>
          </a:xfrm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en-US" sz="4000" dirty="0"/>
              <a:t>Which echocardiogram technique should I use if suspicion for SBE or CIED infection?</a:t>
            </a:r>
          </a:p>
        </p:txBody>
      </p:sp>
      <p:sp>
        <p:nvSpPr>
          <p:cNvPr id="402435" name="Rectangle 3"/>
          <p:cNvSpPr>
            <a:spLocks noGrp="1" noChangeArrowheads="1"/>
          </p:cNvSpPr>
          <p:nvPr>
            <p:ph idx="1"/>
          </p:nvPr>
        </p:nvSpPr>
        <p:spPr>
          <a:xfrm>
            <a:off x="1288111" y="2286001"/>
            <a:ext cx="9227489" cy="43783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400" dirty="0">
                <a:solidFill>
                  <a:srgbClr val="FFC000"/>
                </a:solidFill>
              </a:rPr>
              <a:t>TEE indicated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Prosthetic valve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Congenital heart disease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Previous endocarditis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Heart failure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Stigmata of endocarditis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Moderate to high clinical suspicion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Difficult imaging candidate (morbid obesity, previous cardiac surgery, COPD)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CIED (cardiac implantable electronic device w/ pocket infection)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 dirty="0">
                <a:solidFill>
                  <a:srgbClr val="FFC000"/>
                </a:solidFill>
              </a:rPr>
              <a:t>TTE acceptable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Low initial patient risk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 dirty="0"/>
              <a:t>Low clinical suspicion</a:t>
            </a:r>
          </a:p>
        </p:txBody>
      </p:sp>
    </p:spTree>
    <p:extLst>
      <p:ext uri="{BB962C8B-B14F-4D97-AF65-F5344CB8AC3E}">
        <p14:creationId xmlns:p14="http://schemas.microsoft.com/office/powerpoint/2010/main" val="24473141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0956D-0F31-94CD-C7D2-B02DC2975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Flowchart for Clinical Suspicion of IE</a:t>
            </a:r>
          </a:p>
        </p:txBody>
      </p:sp>
      <p:pic>
        <p:nvPicPr>
          <p:cNvPr id="2050" name="Picture 2" descr="Flowchart for clinical suspicion of IE, where the next step is a TEE.">
            <a:extLst>
              <a:ext uri="{FF2B5EF4-FFF2-40B4-BE49-F238E27FC236}">
                <a16:creationId xmlns:a16="http://schemas.microsoft.com/office/drawing/2014/main" id="{810D869D-2A56-EB34-25EA-4510EFBF183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7360" y="590211"/>
            <a:ext cx="8589564" cy="550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76D0824A-7298-4C41-A105-1940A9AE0738}"/>
              </a:ext>
            </a:extLst>
          </p:cNvPr>
          <p:cNvSpPr txBox="1"/>
          <p:nvPr/>
        </p:nvSpPr>
        <p:spPr>
          <a:xfrm>
            <a:off x="5822103" y="6426873"/>
            <a:ext cx="61898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Spec,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Escota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Chrisler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Davies. </a:t>
            </a:r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Comprehensive review of infectious diseases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2020. </a:t>
            </a:r>
          </a:p>
        </p:txBody>
      </p:sp>
    </p:spTree>
    <p:extLst>
      <p:ext uri="{BB962C8B-B14F-4D97-AF65-F5344CB8AC3E}">
        <p14:creationId xmlns:p14="http://schemas.microsoft.com/office/powerpoint/2010/main" val="2183643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B6B31-D23F-DE78-DAC2-C1C522DE2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373" y="-1325563"/>
            <a:ext cx="10515600" cy="1325563"/>
          </a:xfrm>
        </p:spPr>
        <p:txBody>
          <a:bodyPr/>
          <a:lstStyle/>
          <a:p>
            <a:r>
              <a:rPr lang="en-US" dirty="0"/>
              <a:t>Algorithm for Suspected CIED Pocket </a:t>
            </a:r>
            <a:r>
              <a:rPr lang="en-US" dirty="0" err="1"/>
              <a:t>Infevtion</a:t>
            </a:r>
            <a:r>
              <a:rPr lang="en-US" dirty="0"/>
              <a:t> vs no pocket infection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30E9B-58C7-7206-38FD-4BF2C2BE5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Flowchart for the differences in management for suspected CIED pocket infection and suspected CIED lead/valvular infection without pocket infection">
            <a:extLst>
              <a:ext uri="{FF2B5EF4-FFF2-40B4-BE49-F238E27FC236}">
                <a16:creationId xmlns:a16="http://schemas.microsoft.com/office/drawing/2014/main" id="{287ABB0D-DDCE-A5DA-835F-6214254B5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027" y="118574"/>
            <a:ext cx="10935173" cy="637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8AD3F81-7618-C632-7F78-DBCB942A7391}"/>
              </a:ext>
            </a:extLst>
          </p:cNvPr>
          <p:cNvSpPr txBox="1"/>
          <p:nvPr/>
        </p:nvSpPr>
        <p:spPr>
          <a:xfrm>
            <a:off x="4730341" y="6611779"/>
            <a:ext cx="109595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Figure 3</a:t>
            </a:r>
            <a:r>
              <a:rPr lang="en-US" sz="1000" i="1" dirty="0"/>
              <a:t>. Circulation</a:t>
            </a:r>
            <a:r>
              <a:rPr lang="en-US" sz="1000" dirty="0"/>
              <a:t>. Volume 149, Issue 2, 9 January 2024; Pages e201-e216 </a:t>
            </a:r>
            <a:r>
              <a:rPr lang="en-US" sz="1000" dirty="0">
                <a:hlinkClick r:id="rId4"/>
              </a:rPr>
              <a:t>https://doi.org/10.1161/CIR.0000000000001187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2030082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176793" y="533401"/>
            <a:ext cx="8576807" cy="1154097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Case 2 Follow-up</a:t>
            </a:r>
          </a:p>
        </p:txBody>
      </p:sp>
      <p:sp>
        <p:nvSpPr>
          <p:cNvPr id="564227" name="Rectangle 3"/>
          <p:cNvSpPr>
            <a:spLocks noGrp="1" noChangeArrowheads="1"/>
          </p:cNvSpPr>
          <p:nvPr>
            <p:ph idx="1"/>
          </p:nvPr>
        </p:nvSpPr>
        <p:spPr>
          <a:xfrm>
            <a:off x="1176793" y="2286001"/>
            <a:ext cx="10463917" cy="402336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400" dirty="0"/>
              <a:t>Blood Cultures: </a:t>
            </a:r>
          </a:p>
          <a:p>
            <a:pPr lvl="1" eaLnBrk="1" hangingPunct="1">
              <a:defRPr/>
            </a:pPr>
            <a:r>
              <a:rPr lang="en-US" sz="2000" dirty="0"/>
              <a:t>Methicillin-susceptible </a:t>
            </a:r>
            <a:r>
              <a:rPr lang="en-US" sz="2000" i="1" dirty="0"/>
              <a:t>Staphylococcus aureus </a:t>
            </a:r>
            <a:r>
              <a:rPr lang="en-US" sz="2000" dirty="0"/>
              <a:t>x 2 sets </a:t>
            </a:r>
          </a:p>
          <a:p>
            <a:pPr marL="320040" lvl="1" indent="0">
              <a:buNone/>
              <a:defRPr/>
            </a:pPr>
            <a:endParaRPr lang="en-US" sz="2000" dirty="0"/>
          </a:p>
          <a:p>
            <a:pPr eaLnBrk="1" hangingPunct="1">
              <a:defRPr/>
            </a:pPr>
            <a:r>
              <a:rPr lang="en-US" sz="2400" dirty="0"/>
              <a:t>TEE</a:t>
            </a:r>
          </a:p>
          <a:p>
            <a:pPr lvl="1"/>
            <a:r>
              <a:rPr lang="en-US" dirty="0"/>
              <a:t>The LV is dilated with severe global hypokinesis with an estimated EF of 15%. </a:t>
            </a:r>
            <a:endParaRPr lang="en-US" sz="2600" dirty="0"/>
          </a:p>
          <a:p>
            <a:pPr lvl="1"/>
            <a:r>
              <a:rPr lang="en-US" dirty="0"/>
              <a:t>The device lead has an irregular </a:t>
            </a:r>
            <a:r>
              <a:rPr lang="en-US" dirty="0" err="1"/>
              <a:t>echodensity</a:t>
            </a:r>
            <a:r>
              <a:rPr lang="en-US" dirty="0"/>
              <a:t> with mobile components attached to it in the RA. It measures 2.2 x 1.2 cm. Some irregularity on the lead is also seen more distally just before insertion in the RV. These likely represent vegetations.</a:t>
            </a:r>
            <a:endParaRPr lang="en-US" sz="4600" dirty="0"/>
          </a:p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4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4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64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64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64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64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64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64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64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64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714" name="Rectangle 2"/>
          <p:cNvSpPr>
            <a:spLocks noGrp="1" noChangeArrowheads="1"/>
          </p:cNvSpPr>
          <p:nvPr>
            <p:ph type="title"/>
          </p:nvPr>
        </p:nvSpPr>
        <p:spPr>
          <a:xfrm>
            <a:off x="1272209" y="533401"/>
            <a:ext cx="10002741" cy="1154097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Treatment of Native Valve methicillin susceptible  Staphylococcal (MSSA) IE </a:t>
            </a:r>
          </a:p>
        </p:txBody>
      </p:sp>
      <p:graphicFrame>
        <p:nvGraphicFramePr>
          <p:cNvPr id="37921" name="Group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2540945"/>
              </p:ext>
            </p:extLst>
          </p:nvPr>
        </p:nvGraphicFramePr>
        <p:xfrm>
          <a:off x="2619376" y="2514600"/>
          <a:ext cx="7534274" cy="3265806"/>
        </p:xfrm>
        <a:graphic>
          <a:graphicData uri="http://schemas.openxmlformats.org/drawingml/2006/table">
            <a:tbl>
              <a:tblPr firstRow="1"/>
              <a:tblGrid>
                <a:gridCol w="41438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904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10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Treatment of Native Valve Methicillin Susceptible Staphylococcal (MSSA) IE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640834"/>
                  </a:ext>
                </a:extLst>
              </a:tr>
              <a:tr h="5810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Drug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Duration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Nafcillin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6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wks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1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Cefazolin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6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wks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Vancomycin 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(if PCN allergic)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6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</a:rPr>
                        <a:t>wks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438400" y="5486400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algn="l" eaLnBrk="1" hangingPunct="1">
              <a:defRPr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*vancomycin is NOT the best choice for MSSA</a:t>
            </a:r>
          </a:p>
        </p:txBody>
      </p:sp>
      <p:sp>
        <p:nvSpPr>
          <p:cNvPr id="5" name="Rectangle 4"/>
          <p:cNvSpPr/>
          <p:nvPr/>
        </p:nvSpPr>
        <p:spPr>
          <a:xfrm>
            <a:off x="6172200" y="6544219"/>
            <a:ext cx="60198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u="sng" dirty="0">
                <a:hlinkClick r:id="rId3" tooltip="Circulation."/>
              </a:rPr>
              <a:t>Circulation.</a:t>
            </a:r>
            <a:r>
              <a:rPr lang="en-US" sz="1000" dirty="0"/>
              <a:t> 2015 Oct 13;132(15):1435-86. </a:t>
            </a:r>
            <a:r>
              <a:rPr lang="en-US" sz="1000" dirty="0" err="1"/>
              <a:t>doi</a:t>
            </a:r>
            <a:r>
              <a:rPr lang="en-US" sz="1000" dirty="0"/>
              <a:t>: 10.1161/CIR.0000000000000296. </a:t>
            </a:r>
            <a:r>
              <a:rPr lang="en-US" sz="1000" dirty="0" err="1"/>
              <a:t>Epub</a:t>
            </a:r>
            <a:r>
              <a:rPr lang="en-US" sz="1000" dirty="0"/>
              <a:t> 2015 Sep 15.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71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6306" y="381001"/>
            <a:ext cx="8497294" cy="1154097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Treatment of CIED infection </a:t>
            </a:r>
          </a:p>
        </p:txBody>
      </p:sp>
      <p:sp>
        <p:nvSpPr>
          <p:cNvPr id="5" name="Rectangle 4"/>
          <p:cNvSpPr/>
          <p:nvPr/>
        </p:nvSpPr>
        <p:spPr>
          <a:xfrm>
            <a:off x="6311900" y="6533080"/>
            <a:ext cx="58801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u="sng" dirty="0">
                <a:hlinkClick r:id="rId3" tooltip="The Journal of antimicrobial chemotherapy."/>
              </a:rPr>
              <a:t>J </a:t>
            </a:r>
            <a:r>
              <a:rPr lang="en-US" sz="1000" u="sng" dirty="0" err="1">
                <a:hlinkClick r:id="rId3" tooltip="The Journal of antimicrobial chemotherapy."/>
              </a:rPr>
              <a:t>Antimicrob</a:t>
            </a:r>
            <a:r>
              <a:rPr lang="en-US" sz="1000" u="sng" dirty="0">
                <a:hlinkClick r:id="rId3" tooltip="The Journal of antimicrobial chemotherapy."/>
              </a:rPr>
              <a:t> </a:t>
            </a:r>
            <a:r>
              <a:rPr lang="en-US" sz="1000" u="sng" dirty="0" err="1">
                <a:hlinkClick r:id="rId3" tooltip="The Journal of antimicrobial chemotherapy."/>
              </a:rPr>
              <a:t>Chemother</a:t>
            </a:r>
            <a:r>
              <a:rPr lang="en-US" sz="1000" u="sng" dirty="0">
                <a:hlinkClick r:id="rId3" tooltip="The Journal of antimicrobial chemotherapy."/>
              </a:rPr>
              <a:t>.</a:t>
            </a:r>
            <a:r>
              <a:rPr lang="en-US" sz="1000" dirty="0"/>
              <a:t> 2015 Feb;70(2):325-59. </a:t>
            </a:r>
            <a:r>
              <a:rPr lang="en-US" sz="1000" dirty="0" err="1"/>
              <a:t>doi</a:t>
            </a:r>
            <a:r>
              <a:rPr lang="en-US" sz="1000" dirty="0"/>
              <a:t>: 10.1093/</a:t>
            </a:r>
            <a:r>
              <a:rPr lang="en-US" sz="1000" dirty="0" err="1"/>
              <a:t>jac</a:t>
            </a:r>
            <a:r>
              <a:rPr lang="en-US" sz="1000" dirty="0"/>
              <a:t>/dku383. </a:t>
            </a:r>
            <a:r>
              <a:rPr lang="en-US" sz="1000" dirty="0" err="1"/>
              <a:t>Epub</a:t>
            </a:r>
            <a:r>
              <a:rPr lang="en-US" sz="1000" dirty="0"/>
              <a:t> 2014 Oct 29.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351721" y="2157047"/>
            <a:ext cx="10129961" cy="353952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800" i="1" dirty="0"/>
              <a:t>Early</a:t>
            </a:r>
            <a:r>
              <a:rPr lang="en-US" sz="2800" dirty="0"/>
              <a:t> (within </a:t>
            </a:r>
            <a:r>
              <a:rPr lang="en-US" sz="2800"/>
              <a:t>3 months</a:t>
            </a:r>
            <a:r>
              <a:rPr lang="en-US" sz="2800" dirty="0"/>
              <a:t>)</a:t>
            </a:r>
            <a:r>
              <a:rPr lang="en-US" sz="2800"/>
              <a:t> </a:t>
            </a:r>
            <a:r>
              <a:rPr lang="en-US" sz="2800" dirty="0"/>
              <a:t>pocket infection can be treated with oral antibiotics if blood cultures and TEE negative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en-US" sz="2800" dirty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800" dirty="0"/>
              <a:t>Pocket infection with bacteremia + valvular or lead vegetations: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2200" dirty="0"/>
              <a:t>Remove device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2200" dirty="0"/>
              <a:t>Follow treatment guidelines for SBE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2200" dirty="0"/>
              <a:t>Repeat blood cultures after device removal</a:t>
            </a:r>
          </a:p>
          <a:p>
            <a:pPr>
              <a:defRPr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347757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6550" y="533401"/>
            <a:ext cx="8460850" cy="1154097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6550" y="2133600"/>
            <a:ext cx="10575234" cy="41910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Blood stream infections can include:</a:t>
            </a:r>
          </a:p>
          <a:p>
            <a:pPr lvl="1"/>
            <a:r>
              <a:rPr lang="en-US" dirty="0"/>
              <a:t>Catheter/line associated</a:t>
            </a:r>
          </a:p>
          <a:p>
            <a:pPr lvl="1"/>
            <a:r>
              <a:rPr lang="en-US" dirty="0"/>
              <a:t>Secondary </a:t>
            </a:r>
            <a:r>
              <a:rPr lang="en-US" i="1" dirty="0"/>
              <a:t>(from UTI, skin/soft tissue, etc.) </a:t>
            </a:r>
          </a:p>
          <a:p>
            <a:pPr lvl="1"/>
            <a:r>
              <a:rPr lang="en-US" dirty="0"/>
              <a:t>Endocarditis +/- CIED infection</a:t>
            </a:r>
          </a:p>
          <a:p>
            <a:r>
              <a:rPr lang="en-US" dirty="0"/>
              <a:t>Alteration of the valve surface starts a cascade by which microorganisms can adhere to and infect the valve</a:t>
            </a:r>
          </a:p>
          <a:p>
            <a:r>
              <a:rPr lang="en-US" dirty="0"/>
              <a:t>Clues for diagnosis: fever, fatigue, embolic lesions</a:t>
            </a:r>
          </a:p>
          <a:p>
            <a:r>
              <a:rPr lang="en-US" dirty="0"/>
              <a:t>Common microbes in bacterial endocarditis include </a:t>
            </a:r>
            <a:r>
              <a:rPr lang="en-US" i="1" dirty="0"/>
              <a:t>S. aureus </a:t>
            </a:r>
            <a:r>
              <a:rPr lang="en-US" dirty="0"/>
              <a:t>&amp; Viridans group streptococci</a:t>
            </a:r>
          </a:p>
          <a:p>
            <a:r>
              <a:rPr lang="en-US" dirty="0"/>
              <a:t>Treatment for SBE is 4-6 weeks of guideline-based antibiotic therapy in SBE or device infection with bacteremia/lead infection</a:t>
            </a:r>
          </a:p>
          <a:p>
            <a:pPr marL="4572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230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7A4F5-7AF7-4381-9FDC-78134BB97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308944"/>
            <a:ext cx="7315200" cy="1154097"/>
          </a:xfrm>
        </p:spPr>
        <p:txBody>
          <a:bodyPr>
            <a:normAutofit fontScale="90000"/>
          </a:bodyPr>
          <a:lstStyle/>
          <a:p>
            <a:r>
              <a:rPr lang="en-US" dirty="0"/>
              <a:t>Individual Readiness Assurance Test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A478C-D69E-4900-BA27-2907DC967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718" y="1600200"/>
            <a:ext cx="5438692" cy="5029200"/>
          </a:xfrm>
        </p:spPr>
        <p:txBody>
          <a:bodyPr>
            <a:noAutofit/>
          </a:bodyPr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1600" dirty="0"/>
              <a:t>What is deposited on a valve surface in SBE besides bacteria?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1600" dirty="0"/>
              <a:t>A patient with SBE presents with non-tender dark red spots on the distal toes, what are these called?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1600" dirty="0"/>
              <a:t>The lab calls you noting alpha-hemolytic gram positive cocci in chains are growing on a plated culture– list 3 options for what this may be?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en-US" sz="1600" dirty="0"/>
              <a:t>What is an Osler node?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1600" dirty="0"/>
              <a:t>What is the most common pathogen in SBE in the US?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1600" dirty="0"/>
              <a:t>What is a recommended antibiotic treatment for highly penicillin-susceptible </a:t>
            </a:r>
            <a:r>
              <a:rPr lang="en-US" sz="1600" dirty="0" err="1"/>
              <a:t>viridans</a:t>
            </a:r>
            <a:r>
              <a:rPr lang="en-US" sz="1600" dirty="0"/>
              <a:t> strep endocarditis?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1600" dirty="0"/>
              <a:t>Does treatment of an ICD pocket infection (no bacteremia) require IV antibiotic therapy?</a:t>
            </a:r>
          </a:p>
          <a:p>
            <a:pPr marL="0" indent="0">
              <a:lnSpc>
                <a:spcPct val="120000"/>
              </a:lnSpc>
              <a:buNone/>
            </a:pPr>
            <a:endParaRPr lang="en-US" sz="16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B8936CC-103E-4653-9A7B-BE023F3E7A7C}"/>
              </a:ext>
            </a:extLst>
          </p:cNvPr>
          <p:cNvSpPr txBox="1">
            <a:spLocks/>
          </p:cNvSpPr>
          <p:nvPr/>
        </p:nvSpPr>
        <p:spPr>
          <a:xfrm>
            <a:off x="6217920" y="1600200"/>
            <a:ext cx="5231958" cy="502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71550" lvl="1" indent="-514350">
              <a:spcBef>
                <a:spcPts val="1000"/>
              </a:spcBef>
              <a:buFont typeface="+mj-lt"/>
              <a:buAutoNum type="arabicPeriod"/>
            </a:pPr>
            <a:r>
              <a:rPr lang="en-US" sz="1600" dirty="0"/>
              <a:t>Platelets and fibrin are first deposited on a damaged valve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rabicPeriod"/>
            </a:pPr>
            <a:r>
              <a:rPr lang="en-US" sz="1600" dirty="0" err="1"/>
              <a:t>Janeway</a:t>
            </a:r>
            <a:r>
              <a:rPr lang="en-US" sz="1600" dirty="0"/>
              <a:t> lesions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rabicPeriod"/>
            </a:pPr>
            <a:r>
              <a:rPr lang="en-US" sz="1600" b="1" i="1" dirty="0"/>
              <a:t>S. pneumoniae</a:t>
            </a:r>
            <a:r>
              <a:rPr lang="en-US" sz="1600" b="1" dirty="0"/>
              <a:t>, </a:t>
            </a:r>
            <a:r>
              <a:rPr lang="en-US" sz="1600" i="1" dirty="0"/>
              <a:t>S. </a:t>
            </a:r>
            <a:r>
              <a:rPr lang="en-US" sz="1600" i="1" dirty="0" err="1"/>
              <a:t>anginosus</a:t>
            </a:r>
            <a:r>
              <a:rPr lang="en-US" sz="1600" dirty="0"/>
              <a:t> species group, </a:t>
            </a:r>
            <a:r>
              <a:rPr lang="en-US" sz="1600" i="1" dirty="0"/>
              <a:t>S. </a:t>
            </a:r>
            <a:r>
              <a:rPr lang="en-US" sz="1600" i="1" dirty="0" err="1"/>
              <a:t>gallolyticus</a:t>
            </a:r>
            <a:r>
              <a:rPr lang="en-US" sz="1600" i="1" dirty="0"/>
              <a:t> </a:t>
            </a:r>
            <a:r>
              <a:rPr lang="en-US" sz="1600" dirty="0"/>
              <a:t>species group, </a:t>
            </a:r>
            <a:r>
              <a:rPr lang="en-US" sz="1600" i="1" dirty="0"/>
              <a:t>S. </a:t>
            </a:r>
            <a:r>
              <a:rPr lang="en-US" sz="1600" i="1" dirty="0" err="1"/>
              <a:t>mutans</a:t>
            </a:r>
            <a:r>
              <a:rPr lang="en-US" sz="1600" dirty="0"/>
              <a:t> species group, </a:t>
            </a:r>
            <a:r>
              <a:rPr lang="en-US" sz="1600" i="1" dirty="0"/>
              <a:t>S. </a:t>
            </a:r>
            <a:r>
              <a:rPr lang="en-US" sz="1600" i="1" dirty="0" err="1"/>
              <a:t>salivarius</a:t>
            </a:r>
            <a:r>
              <a:rPr lang="en-US" sz="1600" dirty="0"/>
              <a:t> species group, </a:t>
            </a:r>
            <a:r>
              <a:rPr lang="en-US" sz="1600" i="1" dirty="0"/>
              <a:t>S. mitis</a:t>
            </a:r>
            <a:r>
              <a:rPr lang="en-US" sz="1600" dirty="0"/>
              <a:t> species group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rabicPeriod"/>
            </a:pPr>
            <a:r>
              <a:rPr lang="en-US" sz="1600" dirty="0"/>
              <a:t>An immunologic phenomenon of SBE – skin finding of small tender nodules on the fingers, palms/soles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rabicPeriod"/>
            </a:pPr>
            <a:r>
              <a:rPr lang="en-US" sz="1600" i="1" dirty="0"/>
              <a:t>S. aureus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rabicPeriod"/>
            </a:pPr>
            <a:r>
              <a:rPr lang="en-US" sz="1600" dirty="0"/>
              <a:t>4 weeks of aqueous PCN G IV or ceftriaxone with 2 weeks of gentamicin</a:t>
            </a:r>
          </a:p>
          <a:p>
            <a:pPr marL="971550" lvl="1" indent="-514350">
              <a:spcBef>
                <a:spcPts val="1000"/>
              </a:spcBef>
              <a:buFont typeface="+mj-lt"/>
              <a:buAutoNum type="arabicPeriod"/>
            </a:pPr>
            <a:r>
              <a:rPr lang="en-US" sz="1600" dirty="0"/>
              <a:t>No, typically can complete a 10-14 day course of oral antibiotics</a:t>
            </a:r>
          </a:p>
        </p:txBody>
      </p:sp>
    </p:spTree>
    <p:extLst>
      <p:ext uri="{BB962C8B-B14F-4D97-AF65-F5344CB8AC3E}">
        <p14:creationId xmlns:p14="http://schemas.microsoft.com/office/powerpoint/2010/main" val="406410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1221850" y="541353"/>
            <a:ext cx="7315200" cy="1154097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Case 1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idx="1"/>
          </p:nvPr>
        </p:nvSpPr>
        <p:spPr>
          <a:xfrm>
            <a:off x="1221850" y="2362201"/>
            <a:ext cx="8531750" cy="3539527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/>
              <a:t>CC: fever + malaise</a:t>
            </a:r>
          </a:p>
          <a:p>
            <a:pPr eaLnBrk="1" hangingPunct="1">
              <a:defRPr/>
            </a:pPr>
            <a:r>
              <a:rPr lang="en-US" dirty="0"/>
              <a:t>67-year-old man presents to his internist with:</a:t>
            </a:r>
          </a:p>
          <a:p>
            <a:pPr lvl="1" eaLnBrk="1" hangingPunct="1">
              <a:defRPr/>
            </a:pPr>
            <a:r>
              <a:rPr lang="en-US" dirty="0"/>
              <a:t>Generalized malaise x 2 weeks</a:t>
            </a:r>
          </a:p>
          <a:p>
            <a:pPr lvl="1" eaLnBrk="1" hangingPunct="1">
              <a:defRPr/>
            </a:pPr>
            <a:r>
              <a:rPr lang="en-US" dirty="0"/>
              <a:t>Back and shoulder aching</a:t>
            </a:r>
          </a:p>
          <a:p>
            <a:pPr lvl="1" eaLnBrk="1" hangingPunct="1">
              <a:defRPr/>
            </a:pPr>
            <a:r>
              <a:rPr lang="en-US" dirty="0"/>
              <a:t>Night sweats x 1 week</a:t>
            </a:r>
          </a:p>
          <a:p>
            <a:pPr lvl="1" eaLnBrk="1" hangingPunct="1">
              <a:defRPr/>
            </a:pPr>
            <a:r>
              <a:rPr lang="en-US" dirty="0"/>
              <a:t>Fever 101°F for 3 days </a:t>
            </a:r>
          </a:p>
          <a:p>
            <a:pPr marL="320040" lvl="1" indent="0"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00647" y="533401"/>
            <a:ext cx="8552953" cy="1154097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Case 1 - continued</a:t>
            </a:r>
          </a:p>
        </p:txBody>
      </p:sp>
      <p:sp>
        <p:nvSpPr>
          <p:cNvPr id="545795" name="Rectangle 3"/>
          <p:cNvSpPr>
            <a:spLocks noGrp="1" noChangeArrowheads="1"/>
          </p:cNvSpPr>
          <p:nvPr>
            <p:ph idx="1"/>
          </p:nvPr>
        </p:nvSpPr>
        <p:spPr>
          <a:xfrm>
            <a:off x="1272209" y="2133601"/>
            <a:ext cx="10352598" cy="3996727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000" dirty="0" err="1"/>
              <a:t>PMHx</a:t>
            </a:r>
            <a:r>
              <a:rPr lang="en-US" sz="3000" dirty="0"/>
              <a:t>: HTN, HLD, seasonal allergies</a:t>
            </a:r>
          </a:p>
          <a:p>
            <a:pPr lvl="1" eaLnBrk="1" hangingPunct="1">
              <a:defRPr/>
            </a:pPr>
            <a:r>
              <a:rPr lang="en-US" sz="2600" dirty="0"/>
              <a:t>Up to date on immunizations and age-appropriate cancer screening</a:t>
            </a:r>
          </a:p>
          <a:p>
            <a:pPr lvl="1" eaLnBrk="1" hangingPunct="1">
              <a:defRPr/>
            </a:pPr>
            <a:r>
              <a:rPr lang="en-US" sz="2600" dirty="0"/>
              <a:t>Annual Medicare physical 4 months ago  </a:t>
            </a:r>
          </a:p>
          <a:p>
            <a:pPr lvl="1" eaLnBrk="1" hangingPunct="1">
              <a:defRPr/>
            </a:pPr>
            <a:r>
              <a:rPr lang="en-US" sz="2600" dirty="0"/>
              <a:t>Had a cavity filled about 3 weeks ago</a:t>
            </a:r>
          </a:p>
          <a:p>
            <a:pPr eaLnBrk="1" hangingPunct="1">
              <a:defRPr/>
            </a:pPr>
            <a:r>
              <a:rPr lang="en-US" sz="3000" dirty="0"/>
              <a:t>Medications: </a:t>
            </a:r>
            <a:r>
              <a:rPr lang="en-US" sz="3000" dirty="0" err="1"/>
              <a:t>lisinopril</a:t>
            </a:r>
            <a:r>
              <a:rPr lang="en-US" sz="3000" dirty="0"/>
              <a:t>, simvastatin, </a:t>
            </a:r>
            <a:r>
              <a:rPr lang="en-US" sz="3000" dirty="0" err="1"/>
              <a:t>loratidine</a:t>
            </a:r>
            <a:endParaRPr lang="en-US" sz="3000" dirty="0"/>
          </a:p>
          <a:p>
            <a:pPr eaLnBrk="1" hangingPunct="1">
              <a:defRPr/>
            </a:pPr>
            <a:r>
              <a:rPr lang="en-US" sz="3000" dirty="0"/>
              <a:t>ROS: otherwise unremarkable</a:t>
            </a:r>
          </a:p>
          <a:p>
            <a:pPr eaLnBrk="1" hangingPunct="1">
              <a:defRPr/>
            </a:pPr>
            <a:endParaRPr lang="en-US" dirty="0"/>
          </a:p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184744" y="533401"/>
            <a:ext cx="8416456" cy="1154097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Case 1 History</a:t>
            </a:r>
          </a:p>
        </p:txBody>
      </p:sp>
      <p:sp>
        <p:nvSpPr>
          <p:cNvPr id="551939" name="Rectangle 3"/>
          <p:cNvSpPr>
            <a:spLocks noGrp="1" noChangeArrowheads="1"/>
          </p:cNvSpPr>
          <p:nvPr>
            <p:ph idx="1"/>
          </p:nvPr>
        </p:nvSpPr>
        <p:spPr>
          <a:xfrm>
            <a:off x="1184744" y="1981200"/>
            <a:ext cx="9102256" cy="48768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/>
              <a:t>Social history: </a:t>
            </a:r>
          </a:p>
          <a:p>
            <a:pPr lvl="1" eaLnBrk="1" hangingPunct="1">
              <a:defRPr/>
            </a:pPr>
            <a:r>
              <a:rPr lang="en-US" dirty="0"/>
              <a:t>Quit smoking 25 years ago, occasionally smokes marijuana, drinks 2 glasses of wine on weekends</a:t>
            </a:r>
          </a:p>
          <a:p>
            <a:pPr lvl="1" eaLnBrk="1" hangingPunct="1">
              <a:defRPr/>
            </a:pPr>
            <a:r>
              <a:rPr lang="en-US" dirty="0"/>
              <a:t>Retired professor of English</a:t>
            </a:r>
          </a:p>
          <a:p>
            <a:pPr lvl="1" eaLnBrk="1" hangingPunct="1">
              <a:defRPr/>
            </a:pPr>
            <a:r>
              <a:rPr lang="en-US" dirty="0"/>
              <a:t>No camping, hiking, hunting, farm animal exposures</a:t>
            </a:r>
            <a:endParaRPr lang="en-US" sz="3600" dirty="0"/>
          </a:p>
          <a:p>
            <a:pPr eaLnBrk="1" hangingPunct="1">
              <a:defRPr/>
            </a:pPr>
            <a:r>
              <a:rPr lang="en-US" dirty="0"/>
              <a:t>Additional history:</a:t>
            </a:r>
          </a:p>
          <a:p>
            <a:pPr lvl="1" eaLnBrk="1" hangingPunct="1">
              <a:defRPr/>
            </a:pPr>
            <a:r>
              <a:rPr lang="en-US" dirty="0"/>
              <a:t>1 month ago traveled to Phoenix, AZ for 1 week</a:t>
            </a:r>
          </a:p>
          <a:p>
            <a:pPr lvl="1" eaLnBrk="1" hangingPunct="1">
              <a:defRPr/>
            </a:pPr>
            <a:r>
              <a:rPr lang="en-US" dirty="0"/>
              <a:t>2 weeks ago watched his daughter’s new yorkie – had scratches on arms and shins he treated with </a:t>
            </a:r>
            <a:r>
              <a:rPr lang="en-US" dirty="0" err="1"/>
              <a:t>neosporin</a:t>
            </a:r>
            <a:endParaRPr lang="en-US" dirty="0"/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3183" y="533401"/>
            <a:ext cx="8716617" cy="1154097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Physical Examination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idx="1"/>
          </p:nvPr>
        </p:nvSpPr>
        <p:spPr>
          <a:xfrm>
            <a:off x="1208597" y="2133600"/>
            <a:ext cx="10161767" cy="4191000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 dirty="0"/>
              <a:t>Vitals:  T= 38.7°C  BP= 138/78  P=110  Resp= 22  02: 98%RA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400" dirty="0"/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Gen: diaphoretic and appears anxious</a:t>
            </a:r>
          </a:p>
          <a:p>
            <a:pPr eaLnBrk="1" hangingPunct="1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HEENT: PERRL, conjunctiva unremarkable, fundoscopic exam without papilledema or retinal lesions, oral mucosa without thrush or ulcers, poor dentition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Neck: supple, no lymphadenopathy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Lungs: clear bilaterally with diminished breath sounds in bases 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CV: Reg, II/VI systolic murmur at the LUSB </a:t>
            </a:r>
          </a:p>
          <a:p>
            <a:pPr eaLnBrk="1" hangingPunct="1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Abdomen: soft, non-tender, normal bowel sounds, no hepatosplenomegaly</a:t>
            </a:r>
          </a:p>
          <a:p>
            <a:pPr eaLnBrk="1" hangingPunct="1"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Joints: no swelling or effusions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Skin: few tiny purplish lesions on bottoms of feet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Grp="1" noChangeArrowheads="1"/>
          </p:cNvSpPr>
          <p:nvPr>
            <p:ph type="title" idx="4294967295"/>
          </p:nvPr>
        </p:nvSpPr>
        <p:spPr>
          <a:xfrm>
            <a:off x="1992086" y="5539272"/>
            <a:ext cx="7837714" cy="1143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Lesion on bottom of foot</a:t>
            </a:r>
          </a:p>
        </p:txBody>
      </p:sp>
      <p:pic>
        <p:nvPicPr>
          <p:cNvPr id="146434" name="Picture 2" descr="Reddish/purple lesions on the underside of the big toe and third to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1" y="838200"/>
            <a:ext cx="4443413" cy="447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7E2A47A-48AF-A07F-4ACA-15F1907CE1DF}"/>
              </a:ext>
            </a:extLst>
          </p:cNvPr>
          <p:cNvSpPr txBox="1"/>
          <p:nvPr/>
        </p:nvSpPr>
        <p:spPr>
          <a:xfrm>
            <a:off x="7153800" y="6581001"/>
            <a:ext cx="79016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4"/>
              </a:rPr>
              <a:t>Peripheral Manifestations of Infective Endocarditis - </a:t>
            </a:r>
            <a:r>
              <a:rPr lang="en-US" sz="1200" dirty="0" err="1">
                <a:hlinkClick r:id="rId4"/>
              </a:rPr>
              <a:t>RCEMLearning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radientVTI">
  <a:themeElements>
    <a:clrScheme name="Gradient">
      <a:dk1>
        <a:sysClr val="windowText" lastClr="000000"/>
      </a:dk1>
      <a:lt1>
        <a:sysClr val="window" lastClr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VTI" id="{605F9078-86F9-4258-A3E1-F8EFF02AE8CC}" vid="{4848699B-BB01-41E3-9EC4-3D97DFE5292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lassification xmlns="8a382088-adb9-49cc-9f0f-11577899c917" xsi:nil="true"/>
    <lcf76f155ced4ddcb4097134ff3c332f xmlns="8a382088-adb9-49cc-9f0f-11577899c917">
      <Terms xmlns="http://schemas.microsoft.com/office/infopath/2007/PartnerControls"/>
    </lcf76f155ced4ddcb4097134ff3c332f>
    <TaxCatchAll xmlns="0d9c7fb5-7dc7-4f4b-82aa-f2900776e75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44F1DB862A4F489F5853FEBD921678" ma:contentTypeVersion="15" ma:contentTypeDescription="Create a new document." ma:contentTypeScope="" ma:versionID="57125fcd197c55a2ab303caa9325f4ba">
  <xsd:schema xmlns:xsd="http://www.w3.org/2001/XMLSchema" xmlns:xs="http://www.w3.org/2001/XMLSchema" xmlns:p="http://schemas.microsoft.com/office/2006/metadata/properties" xmlns:ns2="8a382088-adb9-49cc-9f0f-11577899c917" xmlns:ns3="0d9c7fb5-7dc7-4f4b-82aa-f2900776e756" targetNamespace="http://schemas.microsoft.com/office/2006/metadata/properties" ma:root="true" ma:fieldsID="6e2e2c9b85e141726d320b37a5a2cfcd" ns2:_="" ns3:_="">
    <xsd:import namespace="8a382088-adb9-49cc-9f0f-11577899c917"/>
    <xsd:import namespace="0d9c7fb5-7dc7-4f4b-82aa-f2900776e7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Classifi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382088-adb9-49cc-9f0f-11577899c9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Classification" ma:index="12" nillable="true" ma:displayName="Classification" ma:internalName="Classification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59f85e2-7a09-45ed-ae36-f6f783af5b4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9c7fb5-7dc7-4f4b-82aa-f2900776e756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f2c87bcf-9034-4d31-90d5-7a29f7622657}" ma:internalName="TaxCatchAll" ma:showField="CatchAllData" ma:web="0d9c7fb5-7dc7-4f4b-82aa-f2900776e75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A6723F4-04A0-416D-8922-AA05A50D0282}">
  <ds:schemaRefs>
    <ds:schemaRef ds:uri="http://schemas.microsoft.com/office/2006/metadata/properties"/>
    <ds:schemaRef ds:uri="http://purl.org/dc/dcmitype/"/>
    <ds:schemaRef ds:uri="http://purl.org/dc/terms/"/>
    <ds:schemaRef ds:uri="http://schemas.microsoft.com/office/2006/documentManagement/types"/>
    <ds:schemaRef ds:uri="http://www.w3.org/XML/1998/namespace"/>
    <ds:schemaRef ds:uri="0d9c7fb5-7dc7-4f4b-82aa-f2900776e756"/>
    <ds:schemaRef ds:uri="http://schemas.openxmlformats.org/package/2006/metadata/core-properties"/>
    <ds:schemaRef ds:uri="http://schemas.microsoft.com/office/infopath/2007/PartnerControls"/>
    <ds:schemaRef ds:uri="8a382088-adb9-49cc-9f0f-11577899c917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1C14A60D-B24B-4A5C-8331-A8E498837A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382088-adb9-49cc-9f0f-11577899c917"/>
    <ds:schemaRef ds:uri="0d9c7fb5-7dc7-4f4b-82aa-f2900776e7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FF14635-0A64-4584-9CC7-4EC3D3D7976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Gradient</Template>
  <TotalTime>5679</TotalTime>
  <Words>2748</Words>
  <Application>Microsoft Office PowerPoint</Application>
  <PresentationFormat>Widescreen</PresentationFormat>
  <Paragraphs>419</Paragraphs>
  <Slides>47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5" baseType="lpstr">
      <vt:lpstr>Aptos</vt:lpstr>
      <vt:lpstr>Arial</vt:lpstr>
      <vt:lpstr>Symbol</vt:lpstr>
      <vt:lpstr>Times New Roman</vt:lpstr>
      <vt:lpstr>Univers</vt:lpstr>
      <vt:lpstr>Wingdings</vt:lpstr>
      <vt:lpstr>Wingdings 2</vt:lpstr>
      <vt:lpstr>GradientVTI</vt:lpstr>
      <vt:lpstr>     Endocarditis</vt:lpstr>
      <vt:lpstr>Overview</vt:lpstr>
      <vt:lpstr>Bloodstream Infections</vt:lpstr>
      <vt:lpstr>Pathogenesis of Infective Endocarditis</vt:lpstr>
      <vt:lpstr>Case 1</vt:lpstr>
      <vt:lpstr>Case 1 - continued</vt:lpstr>
      <vt:lpstr>Case 1 History</vt:lpstr>
      <vt:lpstr>Physical Examination</vt:lpstr>
      <vt:lpstr>Lesion on bottom of foot</vt:lpstr>
      <vt:lpstr>What are these lesions (below) called?</vt:lpstr>
      <vt:lpstr>Approach to Case 1</vt:lpstr>
      <vt:lpstr>Laboratory</vt:lpstr>
      <vt:lpstr>Microbiology</vt:lpstr>
      <vt:lpstr>CXR</vt:lpstr>
      <vt:lpstr>EKG</vt:lpstr>
      <vt:lpstr>Echocardiography</vt:lpstr>
      <vt:lpstr>Symptoms of Endocarditis</vt:lpstr>
      <vt:lpstr>Signs of Endocarditis</vt:lpstr>
      <vt:lpstr>Name these lesions</vt:lpstr>
      <vt:lpstr>Endocarditis Signs</vt:lpstr>
      <vt:lpstr>Diagnostic studies</vt:lpstr>
      <vt:lpstr>Aortic valve vegetations</vt:lpstr>
      <vt:lpstr>What next?</vt:lpstr>
      <vt:lpstr>Choosing Antibiotic Therapy</vt:lpstr>
      <vt:lpstr>Microbiology of SBE</vt:lpstr>
      <vt:lpstr>“H”ACEK organisms</vt:lpstr>
      <vt:lpstr>GPC - Viridans group streptococci</vt:lpstr>
      <vt:lpstr>AHA/IDSA Treatment Guidelines</vt:lpstr>
      <vt:lpstr>General therapeutic categories to consider in the treatment of endocarditis</vt:lpstr>
      <vt:lpstr>Therapy for Culture Negative Endocarditis </vt:lpstr>
      <vt:lpstr>Surgical Therapy for Endocarditis </vt:lpstr>
      <vt:lpstr>Case 2</vt:lpstr>
      <vt:lpstr>ICD Site</vt:lpstr>
      <vt:lpstr>Case 2 - continued</vt:lpstr>
      <vt:lpstr>Other information you want to know…</vt:lpstr>
      <vt:lpstr>Case 2 - labs</vt:lpstr>
      <vt:lpstr>Case 2 - CXR</vt:lpstr>
      <vt:lpstr>Cardiac Implantable Electronic Device (CIED) infection</vt:lpstr>
      <vt:lpstr>CIED infection</vt:lpstr>
      <vt:lpstr>Which echocardiogram technique should I use if suspicion for SBE or CIED infection?</vt:lpstr>
      <vt:lpstr>Flowchart for Clinical Suspicion of IE</vt:lpstr>
      <vt:lpstr>Algorithm for Suspected CIED Pocket Infevtion vs no pocket infection</vt:lpstr>
      <vt:lpstr>Case 2 Follow-up</vt:lpstr>
      <vt:lpstr>Treatment of Native Valve methicillin susceptible  Staphylococcal (MSSA) IE </vt:lpstr>
      <vt:lpstr>Treatment of CIED infection </vt:lpstr>
      <vt:lpstr>Summary</vt:lpstr>
      <vt:lpstr>Individual Readiness Assurance Test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Rachel Weihe</dc:creator>
  <cp:lastModifiedBy>Amanda Nguyen</cp:lastModifiedBy>
  <cp:revision>3</cp:revision>
  <dcterms:created xsi:type="dcterms:W3CDTF">2026-03-19T20:47:42Z</dcterms:created>
  <dcterms:modified xsi:type="dcterms:W3CDTF">2026-05-12T23:40:53Z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0x010100B744F1DB862A4F489F5853FEBD921678</vt:lpwstr>
  </property>
</Properties>
</file>