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notesMasterIdLst>
    <p:notesMasterId r:id="rId46"/>
  </p:notesMasterIdLst>
  <p:sldIdLst>
    <p:sldId id="264" r:id="rId5"/>
    <p:sldId id="265" r:id="rId6"/>
    <p:sldId id="355" r:id="rId7"/>
    <p:sldId id="304" r:id="rId8"/>
    <p:sldId id="416" r:id="rId9"/>
    <p:sldId id="420" r:id="rId10"/>
    <p:sldId id="426" r:id="rId11"/>
    <p:sldId id="432" r:id="rId12"/>
    <p:sldId id="421" r:id="rId13"/>
    <p:sldId id="424" r:id="rId14"/>
    <p:sldId id="422" r:id="rId15"/>
    <p:sldId id="423" r:id="rId16"/>
    <p:sldId id="411" r:id="rId17"/>
    <p:sldId id="427" r:id="rId18"/>
    <p:sldId id="359" r:id="rId19"/>
    <p:sldId id="409" r:id="rId20"/>
    <p:sldId id="428" r:id="rId21"/>
    <p:sldId id="364" r:id="rId22"/>
    <p:sldId id="368" r:id="rId23"/>
    <p:sldId id="376" r:id="rId24"/>
    <p:sldId id="302" r:id="rId25"/>
    <p:sldId id="309" r:id="rId26"/>
    <p:sldId id="311" r:id="rId27"/>
    <p:sldId id="429" r:id="rId28"/>
    <p:sldId id="430" r:id="rId29"/>
    <p:sldId id="431" r:id="rId30"/>
    <p:sldId id="352" r:id="rId31"/>
    <p:sldId id="385" r:id="rId32"/>
    <p:sldId id="386" r:id="rId33"/>
    <p:sldId id="387" r:id="rId34"/>
    <p:sldId id="388" r:id="rId35"/>
    <p:sldId id="391" r:id="rId36"/>
    <p:sldId id="392" r:id="rId37"/>
    <p:sldId id="395" r:id="rId38"/>
    <p:sldId id="399" r:id="rId39"/>
    <p:sldId id="400" r:id="rId40"/>
    <p:sldId id="401" r:id="rId41"/>
    <p:sldId id="402" r:id="rId42"/>
    <p:sldId id="433" r:id="rId43"/>
    <p:sldId id="407" r:id="rId44"/>
    <p:sldId id="434" r:id="rId4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100"/>
    <a:srgbClr val="404040"/>
    <a:srgbClr val="FF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FDCB277-97A6-458C-B73E-5F05810EE516}" v="374" dt="2026-05-12T23:58:48.50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67" autoAdjust="0"/>
    <p:restoredTop sz="86441" autoAdjust="0"/>
  </p:normalViewPr>
  <p:slideViewPr>
    <p:cSldViewPr snapToGrid="0">
      <p:cViewPr varScale="1">
        <p:scale>
          <a:sx n="78" d="100"/>
          <a:sy n="78" d="100"/>
        </p:scale>
        <p:origin x="120" y="822"/>
      </p:cViewPr>
      <p:guideLst/>
    </p:cSldViewPr>
  </p:slideViewPr>
  <p:outlineViewPr>
    <p:cViewPr>
      <p:scale>
        <a:sx n="33" d="100"/>
        <a:sy n="33" d="100"/>
      </p:scale>
      <p:origin x="0" y="-35022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microsoft.com/office/2015/10/relationships/revisionInfo" Target="revisionInfo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FC4F5D1-935B-45E4-98BE-F030FB01C4DC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F20722A1-045D-4D33-BEBF-0A34254B51CA}">
      <dgm:prSet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Define/Recognize the following:</a:t>
          </a:r>
        </a:p>
      </dgm:t>
    </dgm:pt>
    <dgm:pt modelId="{9DA5169A-131C-49FD-91CB-3651FB7D8724}" type="parTrans" cxnId="{034CD352-21CD-4B1D-8C5E-D413C1EF9992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CFB0C03D-F081-4FDF-B0E5-D6CF881CE157}" type="sibTrans" cxnId="{034CD352-21CD-4B1D-8C5E-D413C1EF9992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335BBCF9-297C-42CB-AACB-EB5301EC6E16}">
      <dgm:prSet/>
      <dgm:spPr/>
      <dgm:t>
        <a:bodyPr/>
        <a:lstStyle/>
        <a:p>
          <a:r>
            <a:rPr lang="en-US">
              <a:solidFill>
                <a:schemeClr val="tx1"/>
              </a:solidFill>
            </a:rPr>
            <a:t>Acute Meningitis</a:t>
          </a:r>
        </a:p>
      </dgm:t>
    </dgm:pt>
    <dgm:pt modelId="{AECB58AC-DDEA-43F6-A916-3D83BDD4CF75}" type="parTrans" cxnId="{B97C9E0A-E199-4B48-BEBF-76ECB04FC1A3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51042BD0-48DC-473C-9072-602EBF9AF5A0}" type="sibTrans" cxnId="{B97C9E0A-E199-4B48-BEBF-76ECB04FC1A3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E881D4EF-1B49-4F4E-A159-7A06A9E4374D}">
      <dgm:prSet/>
      <dgm:spPr/>
      <dgm:t>
        <a:bodyPr/>
        <a:lstStyle/>
        <a:p>
          <a:r>
            <a:rPr lang="en-US">
              <a:solidFill>
                <a:schemeClr val="tx1"/>
              </a:solidFill>
            </a:rPr>
            <a:t>Pathogens:</a:t>
          </a:r>
        </a:p>
      </dgm:t>
    </dgm:pt>
    <dgm:pt modelId="{6743C1FC-666F-4295-A14E-AA8EC7114B9A}" type="parTrans" cxnId="{2A741C4A-BDAA-430A-97A9-1634E10104DD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5D00B70A-8063-4E5B-90F6-EE67D075E6FA}" type="sibTrans" cxnId="{2A741C4A-BDAA-430A-97A9-1634E10104DD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78A4E41F-E9F2-4839-9E28-742F17695E6C}">
      <dgm:prSet/>
      <dgm:spPr/>
      <dgm:t>
        <a:bodyPr/>
        <a:lstStyle/>
        <a:p>
          <a:r>
            <a:rPr lang="en-US">
              <a:solidFill>
                <a:schemeClr val="tx1"/>
              </a:solidFill>
            </a:rPr>
            <a:t>Bacterial</a:t>
          </a:r>
        </a:p>
      </dgm:t>
    </dgm:pt>
    <dgm:pt modelId="{26BE2425-3ACC-4A34-A85C-E9A4CBEDCEC1}" type="parTrans" cxnId="{E411B341-1751-4DF3-BAB1-23037D92064B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1AF1808B-1582-4903-887A-16E9BD0D374E}" type="sibTrans" cxnId="{E411B341-1751-4DF3-BAB1-23037D92064B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3B942149-8E5E-45A9-A161-8FF212AAE29D}">
      <dgm:prSet/>
      <dgm:spPr/>
      <dgm:t>
        <a:bodyPr/>
        <a:lstStyle/>
        <a:p>
          <a:r>
            <a:rPr lang="en-US">
              <a:solidFill>
                <a:schemeClr val="tx1"/>
              </a:solidFill>
            </a:rPr>
            <a:t>Aseptic (viral), non-infectious – medications, etc</a:t>
          </a:r>
          <a:r>
            <a:rPr lang="en-US" i="1">
              <a:solidFill>
                <a:schemeClr val="tx1"/>
              </a:solidFill>
            </a:rPr>
            <a:t>.</a:t>
          </a:r>
          <a:endParaRPr lang="en-US">
            <a:solidFill>
              <a:schemeClr val="tx1"/>
            </a:solidFill>
          </a:endParaRPr>
        </a:p>
      </dgm:t>
    </dgm:pt>
    <dgm:pt modelId="{39C155D8-F2C7-4DEA-8FBC-D16238EDE5F1}" type="parTrans" cxnId="{51906E6A-4BF4-4CC1-AB40-322404AB10EB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092CAA52-BF7B-487D-BA73-20B67C8F9B6F}" type="sibTrans" cxnId="{51906E6A-4BF4-4CC1-AB40-322404AB10EB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B0BFA6EB-7132-45E6-BD7A-8EF8639F5946}">
      <dgm:prSet/>
      <dgm:spPr/>
      <dgm:t>
        <a:bodyPr/>
        <a:lstStyle/>
        <a:p>
          <a:r>
            <a:rPr lang="en-US">
              <a:solidFill>
                <a:schemeClr val="tx1"/>
              </a:solidFill>
            </a:rPr>
            <a:t>Other: fungal (sub-acute); eosinophilic</a:t>
          </a:r>
        </a:p>
      </dgm:t>
    </dgm:pt>
    <dgm:pt modelId="{C09957D1-4B45-446A-ADCF-7112407D1F99}" type="parTrans" cxnId="{8C2961CB-FF7B-418B-87B4-AE4414C6EFA1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A93ABD7A-3129-4440-A52F-181D2C895472}" type="sibTrans" cxnId="{8C2961CB-FF7B-418B-87B4-AE4414C6EFA1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94C471B4-D6C2-45CE-8F86-538D9B192FF0}">
      <dgm:prSet/>
      <dgm:spPr/>
      <dgm:t>
        <a:bodyPr/>
        <a:lstStyle/>
        <a:p>
          <a:r>
            <a:rPr lang="en-US">
              <a:solidFill>
                <a:schemeClr val="tx1"/>
              </a:solidFill>
            </a:rPr>
            <a:t>Diagnosis</a:t>
          </a:r>
        </a:p>
      </dgm:t>
    </dgm:pt>
    <dgm:pt modelId="{C161E9EC-82F0-48A2-A037-DE25E7770260}" type="parTrans" cxnId="{027056B7-44B3-4916-983D-26ECE7DE4EB9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8DA1D385-6548-4FCE-B9BB-0E5428AB5001}" type="sibTrans" cxnId="{027056B7-44B3-4916-983D-26ECE7DE4EB9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8B5DF146-E4E8-425D-9106-5FC8E38296EB}">
      <dgm:prSet/>
      <dgm:spPr/>
      <dgm:t>
        <a:bodyPr/>
        <a:lstStyle/>
        <a:p>
          <a:r>
            <a:rPr lang="en-US">
              <a:solidFill>
                <a:schemeClr val="tx1"/>
              </a:solidFill>
            </a:rPr>
            <a:t>Treatment/Adjunctive therapy</a:t>
          </a:r>
        </a:p>
      </dgm:t>
    </dgm:pt>
    <dgm:pt modelId="{07E3E9ED-03E4-4EF6-B8A4-6F8C77B0DA9E}" type="parTrans" cxnId="{FE972C32-9837-4E98-9B8C-5A2642713463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5F626B60-EC2D-4D69-AD69-555FB65F1E00}" type="sibTrans" cxnId="{FE972C32-9837-4E98-9B8C-5A2642713463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F6E06C04-5D5C-43D0-AC93-4BBA5AABBD05}">
      <dgm:prSet/>
      <dgm:spPr/>
      <dgm:t>
        <a:bodyPr/>
        <a:lstStyle/>
        <a:p>
          <a:r>
            <a:rPr lang="en-US">
              <a:solidFill>
                <a:schemeClr val="tx1"/>
              </a:solidFill>
            </a:rPr>
            <a:t>Encephalitis</a:t>
          </a:r>
        </a:p>
      </dgm:t>
    </dgm:pt>
    <dgm:pt modelId="{1CE091F2-EAC9-4CAD-8081-89CF6DCCDFB2}" type="parTrans" cxnId="{8BABB0E7-4AD2-4475-92B5-5501C3C330B5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F81B3725-717A-49C4-8D17-707B813567B0}" type="sibTrans" cxnId="{8BABB0E7-4AD2-4475-92B5-5501C3C330B5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C9AF7A5A-C1B4-48C7-B484-7EC94A6642B0}">
      <dgm:prSet/>
      <dgm:spPr/>
      <dgm:t>
        <a:bodyPr/>
        <a:lstStyle/>
        <a:p>
          <a:r>
            <a:rPr lang="en-US">
              <a:solidFill>
                <a:schemeClr val="tx1"/>
              </a:solidFill>
            </a:rPr>
            <a:t>Pathogens</a:t>
          </a:r>
        </a:p>
      </dgm:t>
    </dgm:pt>
    <dgm:pt modelId="{F86D549E-9F84-4D15-97BA-19B524B80986}" type="parTrans" cxnId="{FAD7BDF6-8ECB-44B9-A84E-F77B83676878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1DAFFEE4-2694-4923-836B-67C8BD009B10}" type="sibTrans" cxnId="{FAD7BDF6-8ECB-44B9-A84E-F77B83676878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2BDE16FC-E811-4BEC-847B-1B127C6D3136}">
      <dgm:prSet/>
      <dgm:spPr/>
      <dgm:t>
        <a:bodyPr/>
        <a:lstStyle/>
        <a:p>
          <a:r>
            <a:rPr lang="en-US">
              <a:solidFill>
                <a:schemeClr val="tx1"/>
              </a:solidFill>
            </a:rPr>
            <a:t>Diagnosis</a:t>
          </a:r>
        </a:p>
      </dgm:t>
    </dgm:pt>
    <dgm:pt modelId="{028AE2AC-31F3-45BF-9D28-6EDBC0CEFD3A}" type="parTrans" cxnId="{10E50C57-BC02-4EC0-9F94-0EB0A6400465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EA597647-4231-4263-B27D-6C07E24556DD}" type="sibTrans" cxnId="{10E50C57-BC02-4EC0-9F94-0EB0A6400465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FD038618-E946-4F6E-9685-95DFFCAB6441}">
      <dgm:prSet/>
      <dgm:spPr/>
      <dgm:t>
        <a:bodyPr/>
        <a:lstStyle/>
        <a:p>
          <a:r>
            <a:rPr lang="en-US">
              <a:solidFill>
                <a:schemeClr val="tx1"/>
              </a:solidFill>
            </a:rPr>
            <a:t>Treatment</a:t>
          </a:r>
        </a:p>
      </dgm:t>
    </dgm:pt>
    <dgm:pt modelId="{9A617BDB-7369-445E-8A89-B4BB3A1CECB0}" type="parTrans" cxnId="{6CF9691C-DA08-4F31-958E-6027A0353F16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17454F8B-6B0B-440A-BF3F-C0EF84CD6AB4}" type="sibTrans" cxnId="{6CF9691C-DA08-4F31-958E-6027A0353F16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A2EEB654-549F-4166-BE43-A28F09F7D593}">
      <dgm:prSet/>
      <dgm:spPr/>
      <dgm:t>
        <a:bodyPr/>
        <a:lstStyle/>
        <a:p>
          <a:r>
            <a:rPr lang="en-US">
              <a:solidFill>
                <a:schemeClr val="tx1"/>
              </a:solidFill>
            </a:rPr>
            <a:t>CNS Abscess</a:t>
          </a:r>
        </a:p>
      </dgm:t>
    </dgm:pt>
    <dgm:pt modelId="{DD0A5443-E0A0-4841-B59C-9D8E799B071B}" type="parTrans" cxnId="{68CACD7E-85AB-4614-A758-DDBA2A4F75D7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0789F848-969B-46FC-AEF7-AA68E9B9E3BB}" type="sibTrans" cxnId="{68CACD7E-85AB-4614-A758-DDBA2A4F75D7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B7069031-44EB-401F-8A09-C880AC29FB9D}">
      <dgm:prSet/>
      <dgm:spPr/>
      <dgm:t>
        <a:bodyPr/>
        <a:lstStyle/>
        <a:p>
          <a:r>
            <a:rPr lang="en-US">
              <a:solidFill>
                <a:schemeClr val="tx1"/>
              </a:solidFill>
            </a:rPr>
            <a:t>Pathogens</a:t>
          </a:r>
        </a:p>
      </dgm:t>
    </dgm:pt>
    <dgm:pt modelId="{57590D88-A7F8-416C-8F19-809977ECDD25}" type="parTrans" cxnId="{80A20614-F4DC-4A56-AE80-19FD033BAE05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6E88764A-61EB-4029-812B-2EA422A9A679}" type="sibTrans" cxnId="{80A20614-F4DC-4A56-AE80-19FD033BAE05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7A758D6F-F322-47DA-9ADB-D5187C017E1A}">
      <dgm:prSet/>
      <dgm:spPr/>
      <dgm:t>
        <a:bodyPr/>
        <a:lstStyle/>
        <a:p>
          <a:r>
            <a:rPr lang="en-US">
              <a:solidFill>
                <a:schemeClr val="tx1"/>
              </a:solidFill>
            </a:rPr>
            <a:t>Diagnosis </a:t>
          </a:r>
        </a:p>
      </dgm:t>
    </dgm:pt>
    <dgm:pt modelId="{8CBC5875-7D2C-4BC0-AAD6-B24D7A46512B}" type="parTrans" cxnId="{72474BC7-AC09-4249-891F-299560764855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249809B3-4FEC-4037-8279-A7714071C2FF}" type="sibTrans" cxnId="{72474BC7-AC09-4249-891F-299560764855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CFAF7D7B-0777-48F4-BCAD-B52B5AEF4299}">
      <dgm:prSet/>
      <dgm:spPr/>
      <dgm:t>
        <a:bodyPr/>
        <a:lstStyle/>
        <a:p>
          <a:r>
            <a:rPr lang="en-US">
              <a:solidFill>
                <a:schemeClr val="tx1"/>
              </a:solidFill>
            </a:rPr>
            <a:t>Treatment</a:t>
          </a:r>
        </a:p>
      </dgm:t>
    </dgm:pt>
    <dgm:pt modelId="{65560546-0FCC-4CC4-A1E7-5D46438E1C0A}" type="parTrans" cxnId="{D93D062F-13F3-4B58-A05F-65B4D1F27279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343C0C6A-929F-47B5-87B5-6A0B72E19D70}" type="sibTrans" cxnId="{D93D062F-13F3-4B58-A05F-65B4D1F27279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018FA64B-779E-42C3-93F3-3D0E2847BFA1}" type="pres">
      <dgm:prSet presAssocID="{6FC4F5D1-935B-45E4-98BE-F030FB01C4DC}" presName="linear" presStyleCnt="0">
        <dgm:presLayoutVars>
          <dgm:animLvl val="lvl"/>
          <dgm:resizeHandles val="exact"/>
        </dgm:presLayoutVars>
      </dgm:prSet>
      <dgm:spPr/>
    </dgm:pt>
    <dgm:pt modelId="{666092B7-3F6A-4924-B8B0-43D779A7FFF1}" type="pres">
      <dgm:prSet presAssocID="{F20722A1-045D-4D33-BEBF-0A34254B51CA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A328839B-0924-4220-B5FC-27B2C5398D34}" type="pres">
      <dgm:prSet presAssocID="{CFB0C03D-F081-4FDF-B0E5-D6CF881CE157}" presName="spacer" presStyleCnt="0"/>
      <dgm:spPr/>
    </dgm:pt>
    <dgm:pt modelId="{0980C3AA-9DC9-4E8C-AE02-1D560DE504CD}" type="pres">
      <dgm:prSet presAssocID="{335BBCF9-297C-42CB-AACB-EB5301EC6E16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3D6768F8-49AA-4CE8-A30C-CCC5DAA11D95}" type="pres">
      <dgm:prSet presAssocID="{335BBCF9-297C-42CB-AACB-EB5301EC6E16}" presName="childText" presStyleLbl="revTx" presStyleIdx="0" presStyleCnt="3">
        <dgm:presLayoutVars>
          <dgm:bulletEnabled val="1"/>
        </dgm:presLayoutVars>
      </dgm:prSet>
      <dgm:spPr/>
    </dgm:pt>
    <dgm:pt modelId="{0E13E5BD-9910-4E7D-878A-5C94D2E16A69}" type="pres">
      <dgm:prSet presAssocID="{F6E06C04-5D5C-43D0-AC93-4BBA5AABBD05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DB56B657-AF59-4FE5-A73C-00D028B990F9}" type="pres">
      <dgm:prSet presAssocID="{F6E06C04-5D5C-43D0-AC93-4BBA5AABBD05}" presName="childText" presStyleLbl="revTx" presStyleIdx="1" presStyleCnt="3">
        <dgm:presLayoutVars>
          <dgm:bulletEnabled val="1"/>
        </dgm:presLayoutVars>
      </dgm:prSet>
      <dgm:spPr/>
    </dgm:pt>
    <dgm:pt modelId="{34F6F04B-5F4E-4DB5-BE88-01A5860B7E08}" type="pres">
      <dgm:prSet presAssocID="{A2EEB654-549F-4166-BE43-A28F09F7D593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AF0E0584-C32C-421C-AFAA-007158754A5C}" type="pres">
      <dgm:prSet presAssocID="{A2EEB654-549F-4166-BE43-A28F09F7D593}" presName="childText" presStyleLbl="revTx" presStyleIdx="2" presStyleCnt="3">
        <dgm:presLayoutVars>
          <dgm:bulletEnabled val="1"/>
        </dgm:presLayoutVars>
      </dgm:prSet>
      <dgm:spPr/>
    </dgm:pt>
  </dgm:ptLst>
  <dgm:cxnLst>
    <dgm:cxn modelId="{B97C9E0A-E199-4B48-BEBF-76ECB04FC1A3}" srcId="{6FC4F5D1-935B-45E4-98BE-F030FB01C4DC}" destId="{335BBCF9-297C-42CB-AACB-EB5301EC6E16}" srcOrd="1" destOrd="0" parTransId="{AECB58AC-DDEA-43F6-A916-3D83BDD4CF75}" sibTransId="{51042BD0-48DC-473C-9072-602EBF9AF5A0}"/>
    <dgm:cxn modelId="{80A20614-F4DC-4A56-AE80-19FD033BAE05}" srcId="{A2EEB654-549F-4166-BE43-A28F09F7D593}" destId="{B7069031-44EB-401F-8A09-C880AC29FB9D}" srcOrd="0" destOrd="0" parTransId="{57590D88-A7F8-416C-8F19-809977ECDD25}" sibTransId="{6E88764A-61EB-4029-812B-2EA422A9A679}"/>
    <dgm:cxn modelId="{A16F3E16-F928-4659-B7B1-EAA431D17067}" type="presOf" srcId="{B7069031-44EB-401F-8A09-C880AC29FB9D}" destId="{AF0E0584-C32C-421C-AFAA-007158754A5C}" srcOrd="0" destOrd="0" presId="urn:microsoft.com/office/officeart/2005/8/layout/vList2"/>
    <dgm:cxn modelId="{4673F71B-3E6C-4A9D-AAAE-7B254F6AC112}" type="presOf" srcId="{A2EEB654-549F-4166-BE43-A28F09F7D593}" destId="{34F6F04B-5F4E-4DB5-BE88-01A5860B7E08}" srcOrd="0" destOrd="0" presId="urn:microsoft.com/office/officeart/2005/8/layout/vList2"/>
    <dgm:cxn modelId="{6CF9691C-DA08-4F31-958E-6027A0353F16}" srcId="{F6E06C04-5D5C-43D0-AC93-4BBA5AABBD05}" destId="{FD038618-E946-4F6E-9685-95DFFCAB6441}" srcOrd="2" destOrd="0" parTransId="{9A617BDB-7369-445E-8A89-B4BB3A1CECB0}" sibTransId="{17454F8B-6B0B-440A-BF3F-C0EF84CD6AB4}"/>
    <dgm:cxn modelId="{3EAE8F20-63B8-44F4-A10F-596F82F11B22}" type="presOf" srcId="{F20722A1-045D-4D33-BEBF-0A34254B51CA}" destId="{666092B7-3F6A-4924-B8B0-43D779A7FFF1}" srcOrd="0" destOrd="0" presId="urn:microsoft.com/office/officeart/2005/8/layout/vList2"/>
    <dgm:cxn modelId="{D93D062F-13F3-4B58-A05F-65B4D1F27279}" srcId="{A2EEB654-549F-4166-BE43-A28F09F7D593}" destId="{CFAF7D7B-0777-48F4-BCAD-B52B5AEF4299}" srcOrd="2" destOrd="0" parTransId="{65560546-0FCC-4CC4-A1E7-5D46438E1C0A}" sibTransId="{343C0C6A-929F-47B5-87B5-6A0B72E19D70}"/>
    <dgm:cxn modelId="{FE972C32-9837-4E98-9B8C-5A2642713463}" srcId="{335BBCF9-297C-42CB-AACB-EB5301EC6E16}" destId="{8B5DF146-E4E8-425D-9106-5FC8E38296EB}" srcOrd="2" destOrd="0" parTransId="{07E3E9ED-03E4-4EF6-B8A4-6F8C77B0DA9E}" sibTransId="{5F626B60-EC2D-4D69-AD69-555FB65F1E00}"/>
    <dgm:cxn modelId="{AA788F5B-201C-4EBE-B4F5-C7632BEBDB54}" type="presOf" srcId="{CFAF7D7B-0777-48F4-BCAD-B52B5AEF4299}" destId="{AF0E0584-C32C-421C-AFAA-007158754A5C}" srcOrd="0" destOrd="2" presId="urn:microsoft.com/office/officeart/2005/8/layout/vList2"/>
    <dgm:cxn modelId="{E411B341-1751-4DF3-BAB1-23037D92064B}" srcId="{E881D4EF-1B49-4F4E-A159-7A06A9E4374D}" destId="{78A4E41F-E9F2-4839-9E28-742F17695E6C}" srcOrd="0" destOrd="0" parTransId="{26BE2425-3ACC-4A34-A85C-E9A4CBEDCEC1}" sibTransId="{1AF1808B-1582-4903-887A-16E9BD0D374E}"/>
    <dgm:cxn modelId="{8BBEAF65-1998-421D-B5A8-7C8E6C809319}" type="presOf" srcId="{FD038618-E946-4F6E-9685-95DFFCAB6441}" destId="{DB56B657-AF59-4FE5-A73C-00D028B990F9}" srcOrd="0" destOrd="2" presId="urn:microsoft.com/office/officeart/2005/8/layout/vList2"/>
    <dgm:cxn modelId="{664FB347-0F31-485D-8690-866CA26E69E8}" type="presOf" srcId="{C9AF7A5A-C1B4-48C7-B484-7EC94A6642B0}" destId="{DB56B657-AF59-4FE5-A73C-00D028B990F9}" srcOrd="0" destOrd="0" presId="urn:microsoft.com/office/officeart/2005/8/layout/vList2"/>
    <dgm:cxn modelId="{2A741C4A-BDAA-430A-97A9-1634E10104DD}" srcId="{335BBCF9-297C-42CB-AACB-EB5301EC6E16}" destId="{E881D4EF-1B49-4F4E-A159-7A06A9E4374D}" srcOrd="0" destOrd="0" parTransId="{6743C1FC-666F-4295-A14E-AA8EC7114B9A}" sibTransId="{5D00B70A-8063-4E5B-90F6-EE67D075E6FA}"/>
    <dgm:cxn modelId="{51906E6A-4BF4-4CC1-AB40-322404AB10EB}" srcId="{E881D4EF-1B49-4F4E-A159-7A06A9E4374D}" destId="{3B942149-8E5E-45A9-A161-8FF212AAE29D}" srcOrd="1" destOrd="0" parTransId="{39C155D8-F2C7-4DEA-8FBC-D16238EDE5F1}" sibTransId="{092CAA52-BF7B-487D-BA73-20B67C8F9B6F}"/>
    <dgm:cxn modelId="{034CD352-21CD-4B1D-8C5E-D413C1EF9992}" srcId="{6FC4F5D1-935B-45E4-98BE-F030FB01C4DC}" destId="{F20722A1-045D-4D33-BEBF-0A34254B51CA}" srcOrd="0" destOrd="0" parTransId="{9DA5169A-131C-49FD-91CB-3651FB7D8724}" sibTransId="{CFB0C03D-F081-4FDF-B0E5-D6CF881CE157}"/>
    <dgm:cxn modelId="{10E50C57-BC02-4EC0-9F94-0EB0A6400465}" srcId="{F6E06C04-5D5C-43D0-AC93-4BBA5AABBD05}" destId="{2BDE16FC-E811-4BEC-847B-1B127C6D3136}" srcOrd="1" destOrd="0" parTransId="{028AE2AC-31F3-45BF-9D28-6EDBC0CEFD3A}" sibTransId="{EA597647-4231-4263-B27D-6C07E24556DD}"/>
    <dgm:cxn modelId="{8E32AC58-1A57-4FC4-80EE-2715BAA18897}" type="presOf" srcId="{6FC4F5D1-935B-45E4-98BE-F030FB01C4DC}" destId="{018FA64B-779E-42C3-93F3-3D0E2847BFA1}" srcOrd="0" destOrd="0" presId="urn:microsoft.com/office/officeart/2005/8/layout/vList2"/>
    <dgm:cxn modelId="{0657EF58-3EDF-4EAE-B8B1-E8EDA501EA09}" type="presOf" srcId="{E881D4EF-1B49-4F4E-A159-7A06A9E4374D}" destId="{3D6768F8-49AA-4CE8-A30C-CCC5DAA11D95}" srcOrd="0" destOrd="0" presId="urn:microsoft.com/office/officeart/2005/8/layout/vList2"/>
    <dgm:cxn modelId="{07E52079-98E7-4285-9004-54EE56FD504D}" type="presOf" srcId="{B0BFA6EB-7132-45E6-BD7A-8EF8639F5946}" destId="{3D6768F8-49AA-4CE8-A30C-CCC5DAA11D95}" srcOrd="0" destOrd="3" presId="urn:microsoft.com/office/officeart/2005/8/layout/vList2"/>
    <dgm:cxn modelId="{68CACD7E-85AB-4614-A758-DDBA2A4F75D7}" srcId="{6FC4F5D1-935B-45E4-98BE-F030FB01C4DC}" destId="{A2EEB654-549F-4166-BE43-A28F09F7D593}" srcOrd="3" destOrd="0" parTransId="{DD0A5443-E0A0-4841-B59C-9D8E799B071B}" sibTransId="{0789F848-969B-46FC-AEF7-AA68E9B9E3BB}"/>
    <dgm:cxn modelId="{2B6FAC81-91E9-400A-92F7-7CC88E1C21D7}" type="presOf" srcId="{2BDE16FC-E811-4BEC-847B-1B127C6D3136}" destId="{DB56B657-AF59-4FE5-A73C-00D028B990F9}" srcOrd="0" destOrd="1" presId="urn:microsoft.com/office/officeart/2005/8/layout/vList2"/>
    <dgm:cxn modelId="{BD88A993-EFE0-47BE-AB45-44C8F151ED06}" type="presOf" srcId="{7A758D6F-F322-47DA-9ADB-D5187C017E1A}" destId="{AF0E0584-C32C-421C-AFAA-007158754A5C}" srcOrd="0" destOrd="1" presId="urn:microsoft.com/office/officeart/2005/8/layout/vList2"/>
    <dgm:cxn modelId="{390507A8-A1CB-4B6D-9F23-0B9811D8DAF2}" type="presOf" srcId="{78A4E41F-E9F2-4839-9E28-742F17695E6C}" destId="{3D6768F8-49AA-4CE8-A30C-CCC5DAA11D95}" srcOrd="0" destOrd="1" presId="urn:microsoft.com/office/officeart/2005/8/layout/vList2"/>
    <dgm:cxn modelId="{027056B7-44B3-4916-983D-26ECE7DE4EB9}" srcId="{335BBCF9-297C-42CB-AACB-EB5301EC6E16}" destId="{94C471B4-D6C2-45CE-8F86-538D9B192FF0}" srcOrd="1" destOrd="0" parTransId="{C161E9EC-82F0-48A2-A037-DE25E7770260}" sibTransId="{8DA1D385-6548-4FCE-B9BB-0E5428AB5001}"/>
    <dgm:cxn modelId="{5DD16ABD-BACF-4D4B-81BC-A4F65432AC2E}" type="presOf" srcId="{335BBCF9-297C-42CB-AACB-EB5301EC6E16}" destId="{0980C3AA-9DC9-4E8C-AE02-1D560DE504CD}" srcOrd="0" destOrd="0" presId="urn:microsoft.com/office/officeart/2005/8/layout/vList2"/>
    <dgm:cxn modelId="{D1AADEC3-9F8D-4291-96D9-022A09FC3129}" type="presOf" srcId="{3B942149-8E5E-45A9-A161-8FF212AAE29D}" destId="{3D6768F8-49AA-4CE8-A30C-CCC5DAA11D95}" srcOrd="0" destOrd="2" presId="urn:microsoft.com/office/officeart/2005/8/layout/vList2"/>
    <dgm:cxn modelId="{72474BC7-AC09-4249-891F-299560764855}" srcId="{A2EEB654-549F-4166-BE43-A28F09F7D593}" destId="{7A758D6F-F322-47DA-9ADB-D5187C017E1A}" srcOrd="1" destOrd="0" parTransId="{8CBC5875-7D2C-4BC0-AAD6-B24D7A46512B}" sibTransId="{249809B3-4FEC-4037-8279-A7714071C2FF}"/>
    <dgm:cxn modelId="{8C2961CB-FF7B-418B-87B4-AE4414C6EFA1}" srcId="{E881D4EF-1B49-4F4E-A159-7A06A9E4374D}" destId="{B0BFA6EB-7132-45E6-BD7A-8EF8639F5946}" srcOrd="2" destOrd="0" parTransId="{C09957D1-4B45-446A-ADCF-7112407D1F99}" sibTransId="{A93ABD7A-3129-4440-A52F-181D2C895472}"/>
    <dgm:cxn modelId="{151ABFCD-E7A9-493D-84BB-DD82A901681C}" type="presOf" srcId="{94C471B4-D6C2-45CE-8F86-538D9B192FF0}" destId="{3D6768F8-49AA-4CE8-A30C-CCC5DAA11D95}" srcOrd="0" destOrd="4" presId="urn:microsoft.com/office/officeart/2005/8/layout/vList2"/>
    <dgm:cxn modelId="{2CDEC1CD-5B32-4766-B9A3-6AFFDF64EEFF}" type="presOf" srcId="{F6E06C04-5D5C-43D0-AC93-4BBA5AABBD05}" destId="{0E13E5BD-9910-4E7D-878A-5C94D2E16A69}" srcOrd="0" destOrd="0" presId="urn:microsoft.com/office/officeart/2005/8/layout/vList2"/>
    <dgm:cxn modelId="{2BA01AD1-AD73-4854-80CF-3B0D14724B11}" type="presOf" srcId="{8B5DF146-E4E8-425D-9106-5FC8E38296EB}" destId="{3D6768F8-49AA-4CE8-A30C-CCC5DAA11D95}" srcOrd="0" destOrd="5" presId="urn:microsoft.com/office/officeart/2005/8/layout/vList2"/>
    <dgm:cxn modelId="{8BABB0E7-4AD2-4475-92B5-5501C3C330B5}" srcId="{6FC4F5D1-935B-45E4-98BE-F030FB01C4DC}" destId="{F6E06C04-5D5C-43D0-AC93-4BBA5AABBD05}" srcOrd="2" destOrd="0" parTransId="{1CE091F2-EAC9-4CAD-8081-89CF6DCCDFB2}" sibTransId="{F81B3725-717A-49C4-8D17-707B813567B0}"/>
    <dgm:cxn modelId="{FAD7BDF6-8ECB-44B9-A84E-F77B83676878}" srcId="{F6E06C04-5D5C-43D0-AC93-4BBA5AABBD05}" destId="{C9AF7A5A-C1B4-48C7-B484-7EC94A6642B0}" srcOrd="0" destOrd="0" parTransId="{F86D549E-9F84-4D15-97BA-19B524B80986}" sibTransId="{1DAFFEE4-2694-4923-836B-67C8BD009B10}"/>
    <dgm:cxn modelId="{418CB353-632B-4910-AC72-CE8B387F6E0C}" type="presParOf" srcId="{018FA64B-779E-42C3-93F3-3D0E2847BFA1}" destId="{666092B7-3F6A-4924-B8B0-43D779A7FFF1}" srcOrd="0" destOrd="0" presId="urn:microsoft.com/office/officeart/2005/8/layout/vList2"/>
    <dgm:cxn modelId="{880E0D07-3349-44C3-8CDC-1780DC2B5715}" type="presParOf" srcId="{018FA64B-779E-42C3-93F3-3D0E2847BFA1}" destId="{A328839B-0924-4220-B5FC-27B2C5398D34}" srcOrd="1" destOrd="0" presId="urn:microsoft.com/office/officeart/2005/8/layout/vList2"/>
    <dgm:cxn modelId="{16F44265-DA8D-4D9D-891D-E78E9E723E29}" type="presParOf" srcId="{018FA64B-779E-42C3-93F3-3D0E2847BFA1}" destId="{0980C3AA-9DC9-4E8C-AE02-1D560DE504CD}" srcOrd="2" destOrd="0" presId="urn:microsoft.com/office/officeart/2005/8/layout/vList2"/>
    <dgm:cxn modelId="{792BDD52-F31F-420B-8DD1-0A08BF87315D}" type="presParOf" srcId="{018FA64B-779E-42C3-93F3-3D0E2847BFA1}" destId="{3D6768F8-49AA-4CE8-A30C-CCC5DAA11D95}" srcOrd="3" destOrd="0" presId="urn:microsoft.com/office/officeart/2005/8/layout/vList2"/>
    <dgm:cxn modelId="{BFFD5571-4FB8-45CB-8EB7-0C157EFD34F1}" type="presParOf" srcId="{018FA64B-779E-42C3-93F3-3D0E2847BFA1}" destId="{0E13E5BD-9910-4E7D-878A-5C94D2E16A69}" srcOrd="4" destOrd="0" presId="urn:microsoft.com/office/officeart/2005/8/layout/vList2"/>
    <dgm:cxn modelId="{A0D261EE-78FE-4599-8E6D-1279703CF5D0}" type="presParOf" srcId="{018FA64B-779E-42C3-93F3-3D0E2847BFA1}" destId="{DB56B657-AF59-4FE5-A73C-00D028B990F9}" srcOrd="5" destOrd="0" presId="urn:microsoft.com/office/officeart/2005/8/layout/vList2"/>
    <dgm:cxn modelId="{4306DAF7-433A-4141-A2D3-B7E3B60A092B}" type="presParOf" srcId="{018FA64B-779E-42C3-93F3-3D0E2847BFA1}" destId="{34F6F04B-5F4E-4DB5-BE88-01A5860B7E08}" srcOrd="6" destOrd="0" presId="urn:microsoft.com/office/officeart/2005/8/layout/vList2"/>
    <dgm:cxn modelId="{06B63031-587B-4F64-A996-338854AFAB54}" type="presParOf" srcId="{018FA64B-779E-42C3-93F3-3D0E2847BFA1}" destId="{AF0E0584-C32C-421C-AFAA-007158754A5C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5FDD788-3BB3-4413-B81F-1B535DDA63D1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0DED3689-9498-481A-BBC1-C8D5523038ED}">
      <dgm:prSet/>
      <dgm:spPr/>
      <dgm:t>
        <a:bodyPr/>
        <a:lstStyle/>
        <a:p>
          <a:r>
            <a:rPr lang="en-US"/>
            <a:t>Age</a:t>
          </a:r>
        </a:p>
      </dgm:t>
    </dgm:pt>
    <dgm:pt modelId="{EB9C5797-53DF-4343-BC16-17F2D6D5752D}" type="parTrans" cxnId="{C01809D6-F12C-4DB7-B40A-0427A49D45A8}">
      <dgm:prSet/>
      <dgm:spPr/>
      <dgm:t>
        <a:bodyPr/>
        <a:lstStyle/>
        <a:p>
          <a:endParaRPr lang="en-US"/>
        </a:p>
      </dgm:t>
    </dgm:pt>
    <dgm:pt modelId="{BEF19612-1C1E-4650-873E-124FFC9E5AF9}" type="sibTrans" cxnId="{C01809D6-F12C-4DB7-B40A-0427A49D45A8}">
      <dgm:prSet/>
      <dgm:spPr/>
      <dgm:t>
        <a:bodyPr/>
        <a:lstStyle/>
        <a:p>
          <a:endParaRPr lang="en-US"/>
        </a:p>
      </dgm:t>
    </dgm:pt>
    <dgm:pt modelId="{0BABC681-A9E2-4833-8DAA-7037BB8AA5E7}">
      <dgm:prSet/>
      <dgm:spPr/>
      <dgm:t>
        <a:bodyPr/>
        <a:lstStyle/>
        <a:p>
          <a:r>
            <a:rPr lang="en-US"/>
            <a:t>Host immune status</a:t>
          </a:r>
        </a:p>
      </dgm:t>
    </dgm:pt>
    <dgm:pt modelId="{DC455522-891C-4F3B-8BDE-9C24A123FB10}" type="parTrans" cxnId="{F4EE2C3D-BE9F-4486-A0BD-EDE061297CC4}">
      <dgm:prSet/>
      <dgm:spPr/>
      <dgm:t>
        <a:bodyPr/>
        <a:lstStyle/>
        <a:p>
          <a:endParaRPr lang="en-US"/>
        </a:p>
      </dgm:t>
    </dgm:pt>
    <dgm:pt modelId="{9DD8B043-4503-404E-9E55-78335C58199D}" type="sibTrans" cxnId="{F4EE2C3D-BE9F-4486-A0BD-EDE061297CC4}">
      <dgm:prSet/>
      <dgm:spPr/>
      <dgm:t>
        <a:bodyPr/>
        <a:lstStyle/>
        <a:p>
          <a:endParaRPr lang="en-US"/>
        </a:p>
      </dgm:t>
    </dgm:pt>
    <dgm:pt modelId="{3A1580B8-F084-4206-9BB6-0ABFA798D2E8}">
      <dgm:prSet/>
      <dgm:spPr/>
      <dgm:t>
        <a:bodyPr/>
        <a:lstStyle/>
        <a:p>
          <a:r>
            <a:rPr lang="en-US"/>
            <a:t>Regional epidemiology, time of year</a:t>
          </a:r>
        </a:p>
      </dgm:t>
    </dgm:pt>
    <dgm:pt modelId="{2A5A836D-EDC3-422A-9BE0-9443F0EF1CCD}" type="parTrans" cxnId="{CA2EFCCB-FEC9-4ABD-96C4-2CEE198FEF6D}">
      <dgm:prSet/>
      <dgm:spPr/>
      <dgm:t>
        <a:bodyPr/>
        <a:lstStyle/>
        <a:p>
          <a:endParaRPr lang="en-US"/>
        </a:p>
      </dgm:t>
    </dgm:pt>
    <dgm:pt modelId="{C2548505-A50C-4046-9AB3-8B89DB62575D}" type="sibTrans" cxnId="{CA2EFCCB-FEC9-4ABD-96C4-2CEE198FEF6D}">
      <dgm:prSet/>
      <dgm:spPr/>
      <dgm:t>
        <a:bodyPr/>
        <a:lstStyle/>
        <a:p>
          <a:endParaRPr lang="en-US"/>
        </a:p>
      </dgm:t>
    </dgm:pt>
    <dgm:pt modelId="{FAE0EC1B-E00A-47F6-B40B-8D5DE2BF5421}">
      <dgm:prSet/>
      <dgm:spPr/>
      <dgm:t>
        <a:bodyPr/>
        <a:lstStyle/>
        <a:p>
          <a:r>
            <a:rPr lang="en-US"/>
            <a:t>Travel</a:t>
          </a:r>
        </a:p>
      </dgm:t>
    </dgm:pt>
    <dgm:pt modelId="{F43BE4BE-A55D-4093-B6C8-16B43ADF6995}" type="parTrans" cxnId="{1BEDDA60-7891-4193-9069-0C47C3A9A0EB}">
      <dgm:prSet/>
      <dgm:spPr/>
      <dgm:t>
        <a:bodyPr/>
        <a:lstStyle/>
        <a:p>
          <a:endParaRPr lang="en-US"/>
        </a:p>
      </dgm:t>
    </dgm:pt>
    <dgm:pt modelId="{E44935E8-D7A9-4065-93C2-3709798654B8}" type="sibTrans" cxnId="{1BEDDA60-7891-4193-9069-0C47C3A9A0EB}">
      <dgm:prSet/>
      <dgm:spPr/>
      <dgm:t>
        <a:bodyPr/>
        <a:lstStyle/>
        <a:p>
          <a:endParaRPr lang="en-US"/>
        </a:p>
      </dgm:t>
    </dgm:pt>
    <dgm:pt modelId="{17B9DB82-E6B7-401E-8584-3797938460EE}">
      <dgm:prSet/>
      <dgm:spPr/>
      <dgm:t>
        <a:bodyPr/>
        <a:lstStyle/>
        <a:p>
          <a:r>
            <a:rPr lang="en-US"/>
            <a:t>Animal/environmental exposures</a:t>
          </a:r>
        </a:p>
      </dgm:t>
    </dgm:pt>
    <dgm:pt modelId="{E95E7DC6-2A75-4538-973E-9B7C5052BCB3}" type="parTrans" cxnId="{660ABE91-8F36-44AB-BAF8-935712D44234}">
      <dgm:prSet/>
      <dgm:spPr/>
      <dgm:t>
        <a:bodyPr/>
        <a:lstStyle/>
        <a:p>
          <a:endParaRPr lang="en-US"/>
        </a:p>
      </dgm:t>
    </dgm:pt>
    <dgm:pt modelId="{73CE95B4-B142-49B3-A749-E0932D5046A6}" type="sibTrans" cxnId="{660ABE91-8F36-44AB-BAF8-935712D44234}">
      <dgm:prSet/>
      <dgm:spPr/>
      <dgm:t>
        <a:bodyPr/>
        <a:lstStyle/>
        <a:p>
          <a:endParaRPr lang="en-US"/>
        </a:p>
      </dgm:t>
    </dgm:pt>
    <dgm:pt modelId="{1AF2F47D-34DD-4F36-91C9-A60FD5AE28C3}">
      <dgm:prSet/>
      <dgm:spPr/>
      <dgm:t>
        <a:bodyPr/>
        <a:lstStyle/>
        <a:p>
          <a:r>
            <a:rPr lang="en-US"/>
            <a:t>Food/water consumption</a:t>
          </a:r>
        </a:p>
      </dgm:t>
    </dgm:pt>
    <dgm:pt modelId="{9D46B3DD-800B-4FFE-8484-C9F347D34C26}" type="parTrans" cxnId="{11B9EF6D-2EAF-419C-993B-23CA5D5DAC41}">
      <dgm:prSet/>
      <dgm:spPr/>
      <dgm:t>
        <a:bodyPr/>
        <a:lstStyle/>
        <a:p>
          <a:endParaRPr lang="en-US"/>
        </a:p>
      </dgm:t>
    </dgm:pt>
    <dgm:pt modelId="{D8B89DFB-3CA0-4BD0-8577-0D7CFF3B445F}" type="sibTrans" cxnId="{11B9EF6D-2EAF-419C-993B-23CA5D5DAC41}">
      <dgm:prSet/>
      <dgm:spPr/>
      <dgm:t>
        <a:bodyPr/>
        <a:lstStyle/>
        <a:p>
          <a:endParaRPr lang="en-US"/>
        </a:p>
      </dgm:t>
    </dgm:pt>
    <dgm:pt modelId="{2DBFF383-D309-4E49-AFC2-F2D39E28D70A}">
      <dgm:prSet/>
      <dgm:spPr/>
      <dgm:t>
        <a:bodyPr/>
        <a:lstStyle/>
        <a:p>
          <a:r>
            <a:rPr lang="en-US"/>
            <a:t>Recreational activities </a:t>
          </a:r>
        </a:p>
      </dgm:t>
    </dgm:pt>
    <dgm:pt modelId="{261D109F-0F16-406B-8E30-B48EDACE04B1}" type="parTrans" cxnId="{2A09BF03-3AB6-4BAB-8640-314D48C8154F}">
      <dgm:prSet/>
      <dgm:spPr/>
      <dgm:t>
        <a:bodyPr/>
        <a:lstStyle/>
        <a:p>
          <a:endParaRPr lang="en-US"/>
        </a:p>
      </dgm:t>
    </dgm:pt>
    <dgm:pt modelId="{D8F266DD-7D4C-432D-9F18-02A9DD87EB6C}" type="sibTrans" cxnId="{2A09BF03-3AB6-4BAB-8640-314D48C8154F}">
      <dgm:prSet/>
      <dgm:spPr/>
      <dgm:t>
        <a:bodyPr/>
        <a:lstStyle/>
        <a:p>
          <a:endParaRPr lang="en-US"/>
        </a:p>
      </dgm:t>
    </dgm:pt>
    <dgm:pt modelId="{2F740313-DE33-4020-A529-BA56C995087F}">
      <dgm:prSet/>
      <dgm:spPr/>
      <dgm:t>
        <a:bodyPr/>
        <a:lstStyle/>
        <a:p>
          <a:r>
            <a:rPr lang="en-US"/>
            <a:t>Symptoms and duration </a:t>
          </a:r>
        </a:p>
      </dgm:t>
    </dgm:pt>
    <dgm:pt modelId="{97363501-1472-41BA-8448-DF83A3173B03}" type="parTrans" cxnId="{D34B5397-2009-415C-AFB6-E7DA4E1678A5}">
      <dgm:prSet/>
      <dgm:spPr/>
      <dgm:t>
        <a:bodyPr/>
        <a:lstStyle/>
        <a:p>
          <a:endParaRPr lang="en-US"/>
        </a:p>
      </dgm:t>
    </dgm:pt>
    <dgm:pt modelId="{70219483-F6FF-4694-A808-4E3925067691}" type="sibTrans" cxnId="{D34B5397-2009-415C-AFB6-E7DA4E1678A5}">
      <dgm:prSet/>
      <dgm:spPr/>
      <dgm:t>
        <a:bodyPr/>
        <a:lstStyle/>
        <a:p>
          <a:endParaRPr lang="en-US"/>
        </a:p>
      </dgm:t>
    </dgm:pt>
    <dgm:pt modelId="{3E038C83-625A-4676-8362-D53CD978F358}">
      <dgm:prSet/>
      <dgm:spPr/>
      <dgm:t>
        <a:bodyPr/>
        <a:lstStyle/>
        <a:p>
          <a:r>
            <a:rPr lang="en-US"/>
            <a:t>Examination</a:t>
          </a:r>
        </a:p>
      </dgm:t>
    </dgm:pt>
    <dgm:pt modelId="{EB6FC083-3F64-441F-9FBD-69076186564C}" type="parTrans" cxnId="{F115E7AE-F0A4-4F97-99C2-35F88B3C5EE7}">
      <dgm:prSet/>
      <dgm:spPr/>
      <dgm:t>
        <a:bodyPr/>
        <a:lstStyle/>
        <a:p>
          <a:endParaRPr lang="en-US"/>
        </a:p>
      </dgm:t>
    </dgm:pt>
    <dgm:pt modelId="{ED5FAADA-B5FB-4813-915D-003ACF7F8391}" type="sibTrans" cxnId="{F115E7AE-F0A4-4F97-99C2-35F88B3C5EE7}">
      <dgm:prSet/>
      <dgm:spPr/>
      <dgm:t>
        <a:bodyPr/>
        <a:lstStyle/>
        <a:p>
          <a:endParaRPr lang="en-US"/>
        </a:p>
      </dgm:t>
    </dgm:pt>
    <dgm:pt modelId="{7C78910B-AB74-4E20-80F6-4F7AB6F8C563}">
      <dgm:prSet/>
      <dgm:spPr/>
      <dgm:t>
        <a:bodyPr/>
        <a:lstStyle/>
        <a:p>
          <a:r>
            <a:rPr lang="en-US" dirty="0"/>
            <a:t>CSF labs</a:t>
          </a:r>
        </a:p>
      </dgm:t>
    </dgm:pt>
    <dgm:pt modelId="{98D3E039-6CC6-4BC1-B03F-1C101E02C71D}" type="parTrans" cxnId="{C755B59E-6B54-4962-B9B1-D72DF81B1E42}">
      <dgm:prSet/>
      <dgm:spPr/>
      <dgm:t>
        <a:bodyPr/>
        <a:lstStyle/>
        <a:p>
          <a:endParaRPr lang="en-US"/>
        </a:p>
      </dgm:t>
    </dgm:pt>
    <dgm:pt modelId="{C6BE8070-E12D-4BD3-8F2A-3BFCAB37B743}" type="sibTrans" cxnId="{C755B59E-6B54-4962-B9B1-D72DF81B1E42}">
      <dgm:prSet/>
      <dgm:spPr/>
      <dgm:t>
        <a:bodyPr/>
        <a:lstStyle/>
        <a:p>
          <a:endParaRPr lang="en-US"/>
        </a:p>
      </dgm:t>
    </dgm:pt>
    <dgm:pt modelId="{A426B324-2EBE-4305-A060-55871A087B1B}" type="pres">
      <dgm:prSet presAssocID="{25FDD788-3BB3-4413-B81F-1B535DDA63D1}" presName="vert0" presStyleCnt="0">
        <dgm:presLayoutVars>
          <dgm:dir/>
          <dgm:animOne val="branch"/>
          <dgm:animLvl val="lvl"/>
        </dgm:presLayoutVars>
      </dgm:prSet>
      <dgm:spPr/>
    </dgm:pt>
    <dgm:pt modelId="{752EBCD4-FBF6-4F6F-8937-A6A2D67B8FDB}" type="pres">
      <dgm:prSet presAssocID="{0DED3689-9498-481A-BBC1-C8D5523038ED}" presName="thickLine" presStyleLbl="alignNode1" presStyleIdx="0" presStyleCnt="10"/>
      <dgm:spPr/>
    </dgm:pt>
    <dgm:pt modelId="{D3760AE5-140C-4545-9EE6-63F75D6A4BF3}" type="pres">
      <dgm:prSet presAssocID="{0DED3689-9498-481A-BBC1-C8D5523038ED}" presName="horz1" presStyleCnt="0"/>
      <dgm:spPr/>
    </dgm:pt>
    <dgm:pt modelId="{399D4B4E-A70F-42C0-87F0-220DEB7E5779}" type="pres">
      <dgm:prSet presAssocID="{0DED3689-9498-481A-BBC1-C8D5523038ED}" presName="tx1" presStyleLbl="revTx" presStyleIdx="0" presStyleCnt="10"/>
      <dgm:spPr/>
    </dgm:pt>
    <dgm:pt modelId="{22B0D7B3-A19D-4CF7-AAFB-B114C259C718}" type="pres">
      <dgm:prSet presAssocID="{0DED3689-9498-481A-BBC1-C8D5523038ED}" presName="vert1" presStyleCnt="0"/>
      <dgm:spPr/>
    </dgm:pt>
    <dgm:pt modelId="{2CCCF548-6F86-4896-B8F1-8FE8519C0EF2}" type="pres">
      <dgm:prSet presAssocID="{0BABC681-A9E2-4833-8DAA-7037BB8AA5E7}" presName="thickLine" presStyleLbl="alignNode1" presStyleIdx="1" presStyleCnt="10"/>
      <dgm:spPr/>
    </dgm:pt>
    <dgm:pt modelId="{B1470226-8066-44EC-911B-8D55ADE80953}" type="pres">
      <dgm:prSet presAssocID="{0BABC681-A9E2-4833-8DAA-7037BB8AA5E7}" presName="horz1" presStyleCnt="0"/>
      <dgm:spPr/>
    </dgm:pt>
    <dgm:pt modelId="{48A47047-E473-424D-8D97-C6F661F80580}" type="pres">
      <dgm:prSet presAssocID="{0BABC681-A9E2-4833-8DAA-7037BB8AA5E7}" presName="tx1" presStyleLbl="revTx" presStyleIdx="1" presStyleCnt="10"/>
      <dgm:spPr/>
    </dgm:pt>
    <dgm:pt modelId="{9816E7D6-496A-45FB-9FB3-7DA5D6104F1A}" type="pres">
      <dgm:prSet presAssocID="{0BABC681-A9E2-4833-8DAA-7037BB8AA5E7}" presName="vert1" presStyleCnt="0"/>
      <dgm:spPr/>
    </dgm:pt>
    <dgm:pt modelId="{421F6009-30DC-4CD6-B641-BC8483DB06AB}" type="pres">
      <dgm:prSet presAssocID="{3A1580B8-F084-4206-9BB6-0ABFA798D2E8}" presName="thickLine" presStyleLbl="alignNode1" presStyleIdx="2" presStyleCnt="10"/>
      <dgm:spPr/>
    </dgm:pt>
    <dgm:pt modelId="{CBA2D4D8-1DA2-4CEA-ACF8-8030139663DC}" type="pres">
      <dgm:prSet presAssocID="{3A1580B8-F084-4206-9BB6-0ABFA798D2E8}" presName="horz1" presStyleCnt="0"/>
      <dgm:spPr/>
    </dgm:pt>
    <dgm:pt modelId="{9C700B78-8228-4FAF-86A8-744D6C062C89}" type="pres">
      <dgm:prSet presAssocID="{3A1580B8-F084-4206-9BB6-0ABFA798D2E8}" presName="tx1" presStyleLbl="revTx" presStyleIdx="2" presStyleCnt="10"/>
      <dgm:spPr/>
    </dgm:pt>
    <dgm:pt modelId="{CC186330-F2C3-4FA6-B77A-3ED11BE50932}" type="pres">
      <dgm:prSet presAssocID="{3A1580B8-F084-4206-9BB6-0ABFA798D2E8}" presName="vert1" presStyleCnt="0"/>
      <dgm:spPr/>
    </dgm:pt>
    <dgm:pt modelId="{B8B2F446-7FF0-40CA-8573-B81150C3CDAC}" type="pres">
      <dgm:prSet presAssocID="{FAE0EC1B-E00A-47F6-B40B-8D5DE2BF5421}" presName="thickLine" presStyleLbl="alignNode1" presStyleIdx="3" presStyleCnt="10"/>
      <dgm:spPr/>
    </dgm:pt>
    <dgm:pt modelId="{E95DA1E3-C4A1-4724-A504-3EC80D0E5CC4}" type="pres">
      <dgm:prSet presAssocID="{FAE0EC1B-E00A-47F6-B40B-8D5DE2BF5421}" presName="horz1" presStyleCnt="0"/>
      <dgm:spPr/>
    </dgm:pt>
    <dgm:pt modelId="{658B2287-5418-474A-AA75-4503FAA64EC9}" type="pres">
      <dgm:prSet presAssocID="{FAE0EC1B-E00A-47F6-B40B-8D5DE2BF5421}" presName="tx1" presStyleLbl="revTx" presStyleIdx="3" presStyleCnt="10"/>
      <dgm:spPr/>
    </dgm:pt>
    <dgm:pt modelId="{0481F2E6-2D96-4233-85D6-6AC53B8D68A6}" type="pres">
      <dgm:prSet presAssocID="{FAE0EC1B-E00A-47F6-B40B-8D5DE2BF5421}" presName="vert1" presStyleCnt="0"/>
      <dgm:spPr/>
    </dgm:pt>
    <dgm:pt modelId="{0A395FCD-29B5-4774-9B5D-FDA596544A43}" type="pres">
      <dgm:prSet presAssocID="{17B9DB82-E6B7-401E-8584-3797938460EE}" presName="thickLine" presStyleLbl="alignNode1" presStyleIdx="4" presStyleCnt="10"/>
      <dgm:spPr/>
    </dgm:pt>
    <dgm:pt modelId="{E81EEBCE-9BB1-4485-B171-8796AF8099B5}" type="pres">
      <dgm:prSet presAssocID="{17B9DB82-E6B7-401E-8584-3797938460EE}" presName="horz1" presStyleCnt="0"/>
      <dgm:spPr/>
    </dgm:pt>
    <dgm:pt modelId="{02B84909-F0AA-41B8-BEB3-A20DCE2757B1}" type="pres">
      <dgm:prSet presAssocID="{17B9DB82-E6B7-401E-8584-3797938460EE}" presName="tx1" presStyleLbl="revTx" presStyleIdx="4" presStyleCnt="10"/>
      <dgm:spPr/>
    </dgm:pt>
    <dgm:pt modelId="{86136959-EA7C-41E0-A419-30E944F7916F}" type="pres">
      <dgm:prSet presAssocID="{17B9DB82-E6B7-401E-8584-3797938460EE}" presName="vert1" presStyleCnt="0"/>
      <dgm:spPr/>
    </dgm:pt>
    <dgm:pt modelId="{A1665217-0B1D-4947-A59B-FBF537360551}" type="pres">
      <dgm:prSet presAssocID="{1AF2F47D-34DD-4F36-91C9-A60FD5AE28C3}" presName="thickLine" presStyleLbl="alignNode1" presStyleIdx="5" presStyleCnt="10"/>
      <dgm:spPr/>
    </dgm:pt>
    <dgm:pt modelId="{52AB165B-EECD-4B31-96FC-A49D640B80D9}" type="pres">
      <dgm:prSet presAssocID="{1AF2F47D-34DD-4F36-91C9-A60FD5AE28C3}" presName="horz1" presStyleCnt="0"/>
      <dgm:spPr/>
    </dgm:pt>
    <dgm:pt modelId="{E4FF32DE-4DE4-48A5-AF8B-FA699BBCC212}" type="pres">
      <dgm:prSet presAssocID="{1AF2F47D-34DD-4F36-91C9-A60FD5AE28C3}" presName="tx1" presStyleLbl="revTx" presStyleIdx="5" presStyleCnt="10"/>
      <dgm:spPr/>
    </dgm:pt>
    <dgm:pt modelId="{1C007D84-9D0F-4A87-B926-2F36B7DE0560}" type="pres">
      <dgm:prSet presAssocID="{1AF2F47D-34DD-4F36-91C9-A60FD5AE28C3}" presName="vert1" presStyleCnt="0"/>
      <dgm:spPr/>
    </dgm:pt>
    <dgm:pt modelId="{589D0050-8142-409A-8B9A-C4BBB2478EBD}" type="pres">
      <dgm:prSet presAssocID="{2DBFF383-D309-4E49-AFC2-F2D39E28D70A}" presName="thickLine" presStyleLbl="alignNode1" presStyleIdx="6" presStyleCnt="10"/>
      <dgm:spPr/>
    </dgm:pt>
    <dgm:pt modelId="{E1C4BAE8-3ABE-4A22-BC39-DBEFDA3BEFA7}" type="pres">
      <dgm:prSet presAssocID="{2DBFF383-D309-4E49-AFC2-F2D39E28D70A}" presName="horz1" presStyleCnt="0"/>
      <dgm:spPr/>
    </dgm:pt>
    <dgm:pt modelId="{E69B72AD-9544-4073-906A-67B8A1962C87}" type="pres">
      <dgm:prSet presAssocID="{2DBFF383-D309-4E49-AFC2-F2D39E28D70A}" presName="tx1" presStyleLbl="revTx" presStyleIdx="6" presStyleCnt="10"/>
      <dgm:spPr/>
    </dgm:pt>
    <dgm:pt modelId="{24897014-448C-44DF-A791-608DAD7ADD32}" type="pres">
      <dgm:prSet presAssocID="{2DBFF383-D309-4E49-AFC2-F2D39E28D70A}" presName="vert1" presStyleCnt="0"/>
      <dgm:spPr/>
    </dgm:pt>
    <dgm:pt modelId="{7E4CDEC6-3F2F-49DD-81F6-DDFE66451CB0}" type="pres">
      <dgm:prSet presAssocID="{2F740313-DE33-4020-A529-BA56C995087F}" presName="thickLine" presStyleLbl="alignNode1" presStyleIdx="7" presStyleCnt="10"/>
      <dgm:spPr/>
    </dgm:pt>
    <dgm:pt modelId="{8B68BFEC-394A-45F4-B201-8709B4D7CE3E}" type="pres">
      <dgm:prSet presAssocID="{2F740313-DE33-4020-A529-BA56C995087F}" presName="horz1" presStyleCnt="0"/>
      <dgm:spPr/>
    </dgm:pt>
    <dgm:pt modelId="{155646B0-4D56-410F-9C75-6CCAC471741F}" type="pres">
      <dgm:prSet presAssocID="{2F740313-DE33-4020-A529-BA56C995087F}" presName="tx1" presStyleLbl="revTx" presStyleIdx="7" presStyleCnt="10"/>
      <dgm:spPr/>
    </dgm:pt>
    <dgm:pt modelId="{1C34228D-EABD-4057-B110-90DB47A78DF1}" type="pres">
      <dgm:prSet presAssocID="{2F740313-DE33-4020-A529-BA56C995087F}" presName="vert1" presStyleCnt="0"/>
      <dgm:spPr/>
    </dgm:pt>
    <dgm:pt modelId="{B5F6ECE5-4630-4670-B63F-9A0C2BF2265B}" type="pres">
      <dgm:prSet presAssocID="{3E038C83-625A-4676-8362-D53CD978F358}" presName="thickLine" presStyleLbl="alignNode1" presStyleIdx="8" presStyleCnt="10"/>
      <dgm:spPr/>
    </dgm:pt>
    <dgm:pt modelId="{DF5F0C43-708E-4B8C-AF19-4DB88F13C91D}" type="pres">
      <dgm:prSet presAssocID="{3E038C83-625A-4676-8362-D53CD978F358}" presName="horz1" presStyleCnt="0"/>
      <dgm:spPr/>
    </dgm:pt>
    <dgm:pt modelId="{E0F8F800-601D-4494-BF66-D1C602370BA3}" type="pres">
      <dgm:prSet presAssocID="{3E038C83-625A-4676-8362-D53CD978F358}" presName="tx1" presStyleLbl="revTx" presStyleIdx="8" presStyleCnt="10"/>
      <dgm:spPr/>
    </dgm:pt>
    <dgm:pt modelId="{447103C7-DFE7-4566-A484-517A9B2648F1}" type="pres">
      <dgm:prSet presAssocID="{3E038C83-625A-4676-8362-D53CD978F358}" presName="vert1" presStyleCnt="0"/>
      <dgm:spPr/>
    </dgm:pt>
    <dgm:pt modelId="{55D073F9-0A4E-49F8-8F6D-57B630CBDEBC}" type="pres">
      <dgm:prSet presAssocID="{7C78910B-AB74-4E20-80F6-4F7AB6F8C563}" presName="thickLine" presStyleLbl="alignNode1" presStyleIdx="9" presStyleCnt="10"/>
      <dgm:spPr/>
    </dgm:pt>
    <dgm:pt modelId="{0500038C-FE88-4C3B-B6AB-4B7DE9049FDE}" type="pres">
      <dgm:prSet presAssocID="{7C78910B-AB74-4E20-80F6-4F7AB6F8C563}" presName="horz1" presStyleCnt="0"/>
      <dgm:spPr/>
    </dgm:pt>
    <dgm:pt modelId="{8AD0CE97-9B1C-445E-8187-66DA311C6A2E}" type="pres">
      <dgm:prSet presAssocID="{7C78910B-AB74-4E20-80F6-4F7AB6F8C563}" presName="tx1" presStyleLbl="revTx" presStyleIdx="9" presStyleCnt="10"/>
      <dgm:spPr/>
    </dgm:pt>
    <dgm:pt modelId="{2E4BABF8-1E44-4725-9B5D-138134C00F87}" type="pres">
      <dgm:prSet presAssocID="{7C78910B-AB74-4E20-80F6-4F7AB6F8C563}" presName="vert1" presStyleCnt="0"/>
      <dgm:spPr/>
    </dgm:pt>
  </dgm:ptLst>
  <dgm:cxnLst>
    <dgm:cxn modelId="{2A09BF03-3AB6-4BAB-8640-314D48C8154F}" srcId="{25FDD788-3BB3-4413-B81F-1B535DDA63D1}" destId="{2DBFF383-D309-4E49-AFC2-F2D39E28D70A}" srcOrd="6" destOrd="0" parTransId="{261D109F-0F16-406B-8E30-B48EDACE04B1}" sibTransId="{D8F266DD-7D4C-432D-9F18-02A9DD87EB6C}"/>
    <dgm:cxn modelId="{6FB46D11-BE15-470B-9B03-9A4C982E5F13}" type="presOf" srcId="{25FDD788-3BB3-4413-B81F-1B535DDA63D1}" destId="{A426B324-2EBE-4305-A060-55871A087B1B}" srcOrd="0" destOrd="0" presId="urn:microsoft.com/office/officeart/2008/layout/LinedList"/>
    <dgm:cxn modelId="{74A28031-548F-42BB-B985-D001F7B4702C}" type="presOf" srcId="{3E038C83-625A-4676-8362-D53CD978F358}" destId="{E0F8F800-601D-4494-BF66-D1C602370BA3}" srcOrd="0" destOrd="0" presId="urn:microsoft.com/office/officeart/2008/layout/LinedList"/>
    <dgm:cxn modelId="{40123537-AD1B-4466-84C0-D62BBB042327}" type="presOf" srcId="{1AF2F47D-34DD-4F36-91C9-A60FD5AE28C3}" destId="{E4FF32DE-4DE4-48A5-AF8B-FA699BBCC212}" srcOrd="0" destOrd="0" presId="urn:microsoft.com/office/officeart/2008/layout/LinedList"/>
    <dgm:cxn modelId="{F4EE2C3D-BE9F-4486-A0BD-EDE061297CC4}" srcId="{25FDD788-3BB3-4413-B81F-1B535DDA63D1}" destId="{0BABC681-A9E2-4833-8DAA-7037BB8AA5E7}" srcOrd="1" destOrd="0" parTransId="{DC455522-891C-4F3B-8BDE-9C24A123FB10}" sibTransId="{9DD8B043-4503-404E-9E55-78335C58199D}"/>
    <dgm:cxn modelId="{F6FB1F5D-993E-46AF-BE98-6D30EC0FC0AF}" type="presOf" srcId="{3A1580B8-F084-4206-9BB6-0ABFA798D2E8}" destId="{9C700B78-8228-4FAF-86A8-744D6C062C89}" srcOrd="0" destOrd="0" presId="urn:microsoft.com/office/officeart/2008/layout/LinedList"/>
    <dgm:cxn modelId="{1BEDDA60-7891-4193-9069-0C47C3A9A0EB}" srcId="{25FDD788-3BB3-4413-B81F-1B535DDA63D1}" destId="{FAE0EC1B-E00A-47F6-B40B-8D5DE2BF5421}" srcOrd="3" destOrd="0" parTransId="{F43BE4BE-A55D-4093-B6C8-16B43ADF6995}" sibTransId="{E44935E8-D7A9-4065-93C2-3709798654B8}"/>
    <dgm:cxn modelId="{11B9EF6D-2EAF-419C-993B-23CA5D5DAC41}" srcId="{25FDD788-3BB3-4413-B81F-1B535DDA63D1}" destId="{1AF2F47D-34DD-4F36-91C9-A60FD5AE28C3}" srcOrd="5" destOrd="0" parTransId="{9D46B3DD-800B-4FFE-8484-C9F347D34C26}" sibTransId="{D8B89DFB-3CA0-4BD0-8577-0D7CFF3B445F}"/>
    <dgm:cxn modelId="{FFBA6C56-C70E-4B72-8D44-BD64BCD6DFD6}" type="presOf" srcId="{17B9DB82-E6B7-401E-8584-3797938460EE}" destId="{02B84909-F0AA-41B8-BEB3-A20DCE2757B1}" srcOrd="0" destOrd="0" presId="urn:microsoft.com/office/officeart/2008/layout/LinedList"/>
    <dgm:cxn modelId="{3C1EAA76-7053-4791-9161-7C57BA44A12A}" type="presOf" srcId="{FAE0EC1B-E00A-47F6-B40B-8D5DE2BF5421}" destId="{658B2287-5418-474A-AA75-4503FAA64EC9}" srcOrd="0" destOrd="0" presId="urn:microsoft.com/office/officeart/2008/layout/LinedList"/>
    <dgm:cxn modelId="{FF622178-AA1A-4FC1-9AAC-8A207439A0EF}" type="presOf" srcId="{0BABC681-A9E2-4833-8DAA-7037BB8AA5E7}" destId="{48A47047-E473-424D-8D97-C6F661F80580}" srcOrd="0" destOrd="0" presId="urn:microsoft.com/office/officeart/2008/layout/LinedList"/>
    <dgm:cxn modelId="{10C81A59-CFCE-4FB2-B05F-EE8D19FD45B4}" type="presOf" srcId="{0DED3689-9498-481A-BBC1-C8D5523038ED}" destId="{399D4B4E-A70F-42C0-87F0-220DEB7E5779}" srcOrd="0" destOrd="0" presId="urn:microsoft.com/office/officeart/2008/layout/LinedList"/>
    <dgm:cxn modelId="{660ABE91-8F36-44AB-BAF8-935712D44234}" srcId="{25FDD788-3BB3-4413-B81F-1B535DDA63D1}" destId="{17B9DB82-E6B7-401E-8584-3797938460EE}" srcOrd="4" destOrd="0" parTransId="{E95E7DC6-2A75-4538-973E-9B7C5052BCB3}" sibTransId="{73CE95B4-B142-49B3-A749-E0932D5046A6}"/>
    <dgm:cxn modelId="{D34B5397-2009-415C-AFB6-E7DA4E1678A5}" srcId="{25FDD788-3BB3-4413-B81F-1B535DDA63D1}" destId="{2F740313-DE33-4020-A529-BA56C995087F}" srcOrd="7" destOrd="0" parTransId="{97363501-1472-41BA-8448-DF83A3173B03}" sibTransId="{70219483-F6FF-4694-A808-4E3925067691}"/>
    <dgm:cxn modelId="{8FE53D9A-5580-44CC-960D-93D37C383D81}" type="presOf" srcId="{2F740313-DE33-4020-A529-BA56C995087F}" destId="{155646B0-4D56-410F-9C75-6CCAC471741F}" srcOrd="0" destOrd="0" presId="urn:microsoft.com/office/officeart/2008/layout/LinedList"/>
    <dgm:cxn modelId="{C755B59E-6B54-4962-B9B1-D72DF81B1E42}" srcId="{25FDD788-3BB3-4413-B81F-1B535DDA63D1}" destId="{7C78910B-AB74-4E20-80F6-4F7AB6F8C563}" srcOrd="9" destOrd="0" parTransId="{98D3E039-6CC6-4BC1-B03F-1C101E02C71D}" sibTransId="{C6BE8070-E12D-4BD3-8F2A-3BFCAB37B743}"/>
    <dgm:cxn modelId="{F115E7AE-F0A4-4F97-99C2-35F88B3C5EE7}" srcId="{25FDD788-3BB3-4413-B81F-1B535DDA63D1}" destId="{3E038C83-625A-4676-8362-D53CD978F358}" srcOrd="8" destOrd="0" parTransId="{EB6FC083-3F64-441F-9FBD-69076186564C}" sibTransId="{ED5FAADA-B5FB-4813-915D-003ACF7F8391}"/>
    <dgm:cxn modelId="{5944D1B3-01D0-4643-8D3D-A9442DE7436E}" type="presOf" srcId="{2DBFF383-D309-4E49-AFC2-F2D39E28D70A}" destId="{E69B72AD-9544-4073-906A-67B8A1962C87}" srcOrd="0" destOrd="0" presId="urn:microsoft.com/office/officeart/2008/layout/LinedList"/>
    <dgm:cxn modelId="{CA2EFCCB-FEC9-4ABD-96C4-2CEE198FEF6D}" srcId="{25FDD788-3BB3-4413-B81F-1B535DDA63D1}" destId="{3A1580B8-F084-4206-9BB6-0ABFA798D2E8}" srcOrd="2" destOrd="0" parTransId="{2A5A836D-EDC3-422A-9BE0-9443F0EF1CCD}" sibTransId="{C2548505-A50C-4046-9AB3-8B89DB62575D}"/>
    <dgm:cxn modelId="{C01809D6-F12C-4DB7-B40A-0427A49D45A8}" srcId="{25FDD788-3BB3-4413-B81F-1B535DDA63D1}" destId="{0DED3689-9498-481A-BBC1-C8D5523038ED}" srcOrd="0" destOrd="0" parTransId="{EB9C5797-53DF-4343-BC16-17F2D6D5752D}" sibTransId="{BEF19612-1C1E-4650-873E-124FFC9E5AF9}"/>
    <dgm:cxn modelId="{6E3288D9-803A-4440-991C-13F1EA9BA268}" type="presOf" srcId="{7C78910B-AB74-4E20-80F6-4F7AB6F8C563}" destId="{8AD0CE97-9B1C-445E-8187-66DA311C6A2E}" srcOrd="0" destOrd="0" presId="urn:microsoft.com/office/officeart/2008/layout/LinedList"/>
    <dgm:cxn modelId="{2A57DAC7-2A3C-4E26-868D-8F160179626C}" type="presParOf" srcId="{A426B324-2EBE-4305-A060-55871A087B1B}" destId="{752EBCD4-FBF6-4F6F-8937-A6A2D67B8FDB}" srcOrd="0" destOrd="0" presId="urn:microsoft.com/office/officeart/2008/layout/LinedList"/>
    <dgm:cxn modelId="{7009475D-85E1-4077-8424-69E3707ACA90}" type="presParOf" srcId="{A426B324-2EBE-4305-A060-55871A087B1B}" destId="{D3760AE5-140C-4545-9EE6-63F75D6A4BF3}" srcOrd="1" destOrd="0" presId="urn:microsoft.com/office/officeart/2008/layout/LinedList"/>
    <dgm:cxn modelId="{6B3362D5-D4A8-4156-8137-950FF14B3EA2}" type="presParOf" srcId="{D3760AE5-140C-4545-9EE6-63F75D6A4BF3}" destId="{399D4B4E-A70F-42C0-87F0-220DEB7E5779}" srcOrd="0" destOrd="0" presId="urn:microsoft.com/office/officeart/2008/layout/LinedList"/>
    <dgm:cxn modelId="{82B98ECC-CDCD-4EAD-B7FE-304AD5F70C7A}" type="presParOf" srcId="{D3760AE5-140C-4545-9EE6-63F75D6A4BF3}" destId="{22B0D7B3-A19D-4CF7-AAFB-B114C259C718}" srcOrd="1" destOrd="0" presId="urn:microsoft.com/office/officeart/2008/layout/LinedList"/>
    <dgm:cxn modelId="{E7942750-329E-4D11-BB78-7DC26F80C9AA}" type="presParOf" srcId="{A426B324-2EBE-4305-A060-55871A087B1B}" destId="{2CCCF548-6F86-4896-B8F1-8FE8519C0EF2}" srcOrd="2" destOrd="0" presId="urn:microsoft.com/office/officeart/2008/layout/LinedList"/>
    <dgm:cxn modelId="{D04F3811-B09A-4620-8AF7-B931DA5B4E5D}" type="presParOf" srcId="{A426B324-2EBE-4305-A060-55871A087B1B}" destId="{B1470226-8066-44EC-911B-8D55ADE80953}" srcOrd="3" destOrd="0" presId="urn:microsoft.com/office/officeart/2008/layout/LinedList"/>
    <dgm:cxn modelId="{46E1D32E-8622-427B-BBEF-21ED3C18DD27}" type="presParOf" srcId="{B1470226-8066-44EC-911B-8D55ADE80953}" destId="{48A47047-E473-424D-8D97-C6F661F80580}" srcOrd="0" destOrd="0" presId="urn:microsoft.com/office/officeart/2008/layout/LinedList"/>
    <dgm:cxn modelId="{E01695A2-D85D-4B83-944F-0E38A182B8FC}" type="presParOf" srcId="{B1470226-8066-44EC-911B-8D55ADE80953}" destId="{9816E7D6-496A-45FB-9FB3-7DA5D6104F1A}" srcOrd="1" destOrd="0" presId="urn:microsoft.com/office/officeart/2008/layout/LinedList"/>
    <dgm:cxn modelId="{9E64F8D6-81D8-48E8-B8D9-70BBF9D69F76}" type="presParOf" srcId="{A426B324-2EBE-4305-A060-55871A087B1B}" destId="{421F6009-30DC-4CD6-B641-BC8483DB06AB}" srcOrd="4" destOrd="0" presId="urn:microsoft.com/office/officeart/2008/layout/LinedList"/>
    <dgm:cxn modelId="{66643B91-D869-4292-BD12-B2080426114A}" type="presParOf" srcId="{A426B324-2EBE-4305-A060-55871A087B1B}" destId="{CBA2D4D8-1DA2-4CEA-ACF8-8030139663DC}" srcOrd="5" destOrd="0" presId="urn:microsoft.com/office/officeart/2008/layout/LinedList"/>
    <dgm:cxn modelId="{A4BE060F-B3DC-4E3C-817C-18CE28D423E0}" type="presParOf" srcId="{CBA2D4D8-1DA2-4CEA-ACF8-8030139663DC}" destId="{9C700B78-8228-4FAF-86A8-744D6C062C89}" srcOrd="0" destOrd="0" presId="urn:microsoft.com/office/officeart/2008/layout/LinedList"/>
    <dgm:cxn modelId="{CAC80B82-0614-49E5-A699-D54A551BBAF0}" type="presParOf" srcId="{CBA2D4D8-1DA2-4CEA-ACF8-8030139663DC}" destId="{CC186330-F2C3-4FA6-B77A-3ED11BE50932}" srcOrd="1" destOrd="0" presId="urn:microsoft.com/office/officeart/2008/layout/LinedList"/>
    <dgm:cxn modelId="{CC1070E0-B99A-4F40-8BAE-C4BF62D87979}" type="presParOf" srcId="{A426B324-2EBE-4305-A060-55871A087B1B}" destId="{B8B2F446-7FF0-40CA-8573-B81150C3CDAC}" srcOrd="6" destOrd="0" presId="urn:microsoft.com/office/officeart/2008/layout/LinedList"/>
    <dgm:cxn modelId="{1FA145F7-9FDD-44ED-BD0E-0E78B6F1DD12}" type="presParOf" srcId="{A426B324-2EBE-4305-A060-55871A087B1B}" destId="{E95DA1E3-C4A1-4724-A504-3EC80D0E5CC4}" srcOrd="7" destOrd="0" presId="urn:microsoft.com/office/officeart/2008/layout/LinedList"/>
    <dgm:cxn modelId="{4D9A7DB8-5ED6-4841-ADCD-AA23A3481864}" type="presParOf" srcId="{E95DA1E3-C4A1-4724-A504-3EC80D0E5CC4}" destId="{658B2287-5418-474A-AA75-4503FAA64EC9}" srcOrd="0" destOrd="0" presId="urn:microsoft.com/office/officeart/2008/layout/LinedList"/>
    <dgm:cxn modelId="{CCDE3B1E-D2D4-443A-B0E3-D7DE7DBE7987}" type="presParOf" srcId="{E95DA1E3-C4A1-4724-A504-3EC80D0E5CC4}" destId="{0481F2E6-2D96-4233-85D6-6AC53B8D68A6}" srcOrd="1" destOrd="0" presId="urn:microsoft.com/office/officeart/2008/layout/LinedList"/>
    <dgm:cxn modelId="{4D6110B7-8C54-4EFD-9A59-CF64A26446F7}" type="presParOf" srcId="{A426B324-2EBE-4305-A060-55871A087B1B}" destId="{0A395FCD-29B5-4774-9B5D-FDA596544A43}" srcOrd="8" destOrd="0" presId="urn:microsoft.com/office/officeart/2008/layout/LinedList"/>
    <dgm:cxn modelId="{453F0E4F-65DC-4231-8BE4-350E7AE1CEFB}" type="presParOf" srcId="{A426B324-2EBE-4305-A060-55871A087B1B}" destId="{E81EEBCE-9BB1-4485-B171-8796AF8099B5}" srcOrd="9" destOrd="0" presId="urn:microsoft.com/office/officeart/2008/layout/LinedList"/>
    <dgm:cxn modelId="{6EF21140-F581-4309-A1E0-D7DA3B7380E2}" type="presParOf" srcId="{E81EEBCE-9BB1-4485-B171-8796AF8099B5}" destId="{02B84909-F0AA-41B8-BEB3-A20DCE2757B1}" srcOrd="0" destOrd="0" presId="urn:microsoft.com/office/officeart/2008/layout/LinedList"/>
    <dgm:cxn modelId="{99958C42-E2E3-4CBB-89FD-616454B75B76}" type="presParOf" srcId="{E81EEBCE-9BB1-4485-B171-8796AF8099B5}" destId="{86136959-EA7C-41E0-A419-30E944F7916F}" srcOrd="1" destOrd="0" presId="urn:microsoft.com/office/officeart/2008/layout/LinedList"/>
    <dgm:cxn modelId="{F6A4338B-3970-42AD-8FB8-0B3A2BA56A0E}" type="presParOf" srcId="{A426B324-2EBE-4305-A060-55871A087B1B}" destId="{A1665217-0B1D-4947-A59B-FBF537360551}" srcOrd="10" destOrd="0" presId="urn:microsoft.com/office/officeart/2008/layout/LinedList"/>
    <dgm:cxn modelId="{5984C018-CB6A-40F4-AC03-DC98A46A8659}" type="presParOf" srcId="{A426B324-2EBE-4305-A060-55871A087B1B}" destId="{52AB165B-EECD-4B31-96FC-A49D640B80D9}" srcOrd="11" destOrd="0" presId="urn:microsoft.com/office/officeart/2008/layout/LinedList"/>
    <dgm:cxn modelId="{27D230B4-F610-4770-AD1E-8C5833BD854C}" type="presParOf" srcId="{52AB165B-EECD-4B31-96FC-A49D640B80D9}" destId="{E4FF32DE-4DE4-48A5-AF8B-FA699BBCC212}" srcOrd="0" destOrd="0" presId="urn:microsoft.com/office/officeart/2008/layout/LinedList"/>
    <dgm:cxn modelId="{D061DD3E-4051-46D8-9E9A-5E83CFA55A6E}" type="presParOf" srcId="{52AB165B-EECD-4B31-96FC-A49D640B80D9}" destId="{1C007D84-9D0F-4A87-B926-2F36B7DE0560}" srcOrd="1" destOrd="0" presId="urn:microsoft.com/office/officeart/2008/layout/LinedList"/>
    <dgm:cxn modelId="{A2C950B9-9DFE-45D8-8190-1AC8751DDABF}" type="presParOf" srcId="{A426B324-2EBE-4305-A060-55871A087B1B}" destId="{589D0050-8142-409A-8B9A-C4BBB2478EBD}" srcOrd="12" destOrd="0" presId="urn:microsoft.com/office/officeart/2008/layout/LinedList"/>
    <dgm:cxn modelId="{ACD31CBE-6CFF-4F65-AB5B-DCB4907078C9}" type="presParOf" srcId="{A426B324-2EBE-4305-A060-55871A087B1B}" destId="{E1C4BAE8-3ABE-4A22-BC39-DBEFDA3BEFA7}" srcOrd="13" destOrd="0" presId="urn:microsoft.com/office/officeart/2008/layout/LinedList"/>
    <dgm:cxn modelId="{943CE44E-DDD7-4164-93AD-0427959B4619}" type="presParOf" srcId="{E1C4BAE8-3ABE-4A22-BC39-DBEFDA3BEFA7}" destId="{E69B72AD-9544-4073-906A-67B8A1962C87}" srcOrd="0" destOrd="0" presId="urn:microsoft.com/office/officeart/2008/layout/LinedList"/>
    <dgm:cxn modelId="{B4EB0C2D-0E05-49A2-8DFC-D35CF29B415A}" type="presParOf" srcId="{E1C4BAE8-3ABE-4A22-BC39-DBEFDA3BEFA7}" destId="{24897014-448C-44DF-A791-608DAD7ADD32}" srcOrd="1" destOrd="0" presId="urn:microsoft.com/office/officeart/2008/layout/LinedList"/>
    <dgm:cxn modelId="{20DCDB36-B2C2-47B4-99BA-26976A99D630}" type="presParOf" srcId="{A426B324-2EBE-4305-A060-55871A087B1B}" destId="{7E4CDEC6-3F2F-49DD-81F6-DDFE66451CB0}" srcOrd="14" destOrd="0" presId="urn:microsoft.com/office/officeart/2008/layout/LinedList"/>
    <dgm:cxn modelId="{7D3196DF-2514-4E64-ADBA-A9A9AF87C6E4}" type="presParOf" srcId="{A426B324-2EBE-4305-A060-55871A087B1B}" destId="{8B68BFEC-394A-45F4-B201-8709B4D7CE3E}" srcOrd="15" destOrd="0" presId="urn:microsoft.com/office/officeart/2008/layout/LinedList"/>
    <dgm:cxn modelId="{15E288E0-B9B0-4D32-9725-316F04A02ECA}" type="presParOf" srcId="{8B68BFEC-394A-45F4-B201-8709B4D7CE3E}" destId="{155646B0-4D56-410F-9C75-6CCAC471741F}" srcOrd="0" destOrd="0" presId="urn:microsoft.com/office/officeart/2008/layout/LinedList"/>
    <dgm:cxn modelId="{7272D494-31F5-4B30-ACE0-337DC13C21A9}" type="presParOf" srcId="{8B68BFEC-394A-45F4-B201-8709B4D7CE3E}" destId="{1C34228D-EABD-4057-B110-90DB47A78DF1}" srcOrd="1" destOrd="0" presId="urn:microsoft.com/office/officeart/2008/layout/LinedList"/>
    <dgm:cxn modelId="{179D6037-5319-499E-8BF2-48779EEAA175}" type="presParOf" srcId="{A426B324-2EBE-4305-A060-55871A087B1B}" destId="{B5F6ECE5-4630-4670-B63F-9A0C2BF2265B}" srcOrd="16" destOrd="0" presId="urn:microsoft.com/office/officeart/2008/layout/LinedList"/>
    <dgm:cxn modelId="{8D8040F8-FBD9-4480-B1D5-E30EF6B63085}" type="presParOf" srcId="{A426B324-2EBE-4305-A060-55871A087B1B}" destId="{DF5F0C43-708E-4B8C-AF19-4DB88F13C91D}" srcOrd="17" destOrd="0" presId="urn:microsoft.com/office/officeart/2008/layout/LinedList"/>
    <dgm:cxn modelId="{8A36AD5A-CC24-4825-BBA2-008A8197AB06}" type="presParOf" srcId="{DF5F0C43-708E-4B8C-AF19-4DB88F13C91D}" destId="{E0F8F800-601D-4494-BF66-D1C602370BA3}" srcOrd="0" destOrd="0" presId="urn:microsoft.com/office/officeart/2008/layout/LinedList"/>
    <dgm:cxn modelId="{1F0E65E1-E1B3-44E9-B093-ACCFF0AF18A8}" type="presParOf" srcId="{DF5F0C43-708E-4B8C-AF19-4DB88F13C91D}" destId="{447103C7-DFE7-4566-A484-517A9B2648F1}" srcOrd="1" destOrd="0" presId="urn:microsoft.com/office/officeart/2008/layout/LinedList"/>
    <dgm:cxn modelId="{615B81CF-EEDC-445A-AF5A-E97485448AC7}" type="presParOf" srcId="{A426B324-2EBE-4305-A060-55871A087B1B}" destId="{55D073F9-0A4E-49F8-8F6D-57B630CBDEBC}" srcOrd="18" destOrd="0" presId="urn:microsoft.com/office/officeart/2008/layout/LinedList"/>
    <dgm:cxn modelId="{A87B96F3-38BE-435E-B5C9-3F1C5CC7908F}" type="presParOf" srcId="{A426B324-2EBE-4305-A060-55871A087B1B}" destId="{0500038C-FE88-4C3B-B6AB-4B7DE9049FDE}" srcOrd="19" destOrd="0" presId="urn:microsoft.com/office/officeart/2008/layout/LinedList"/>
    <dgm:cxn modelId="{0EE10419-A2A1-497A-80BB-D182F42DC568}" type="presParOf" srcId="{0500038C-FE88-4C3B-B6AB-4B7DE9049FDE}" destId="{8AD0CE97-9B1C-445E-8187-66DA311C6A2E}" srcOrd="0" destOrd="0" presId="urn:microsoft.com/office/officeart/2008/layout/LinedList"/>
    <dgm:cxn modelId="{3870DD34-F578-4822-B939-00E9059CBF2E}" type="presParOf" srcId="{0500038C-FE88-4C3B-B6AB-4B7DE9049FDE}" destId="{2E4BABF8-1E44-4725-9B5D-138134C00F87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6092B7-3F6A-4924-B8B0-43D779A7FFF1}">
      <dsp:nvSpPr>
        <dsp:cNvPr id="0" name=""/>
        <dsp:cNvSpPr/>
      </dsp:nvSpPr>
      <dsp:spPr>
        <a:xfrm>
          <a:off x="0" y="135486"/>
          <a:ext cx="6797675" cy="50368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chemeClr val="tx1"/>
              </a:solidFill>
            </a:rPr>
            <a:t>Define/Recognize the following:</a:t>
          </a:r>
        </a:p>
      </dsp:txBody>
      <dsp:txXfrm>
        <a:off x="24588" y="160074"/>
        <a:ext cx="6748499" cy="454509"/>
      </dsp:txXfrm>
    </dsp:sp>
    <dsp:sp modelId="{0980C3AA-9DC9-4E8C-AE02-1D560DE504CD}">
      <dsp:nvSpPr>
        <dsp:cNvPr id="0" name=""/>
        <dsp:cNvSpPr/>
      </dsp:nvSpPr>
      <dsp:spPr>
        <a:xfrm>
          <a:off x="0" y="699651"/>
          <a:ext cx="6797675" cy="503685"/>
        </a:xfrm>
        <a:prstGeom prst="roundRect">
          <a:avLst/>
        </a:prstGeom>
        <a:solidFill>
          <a:schemeClr val="accent2">
            <a:hueOff val="-443941"/>
            <a:satOff val="-195"/>
            <a:lumOff val="52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>
              <a:solidFill>
                <a:schemeClr val="tx1"/>
              </a:solidFill>
            </a:rPr>
            <a:t>Acute Meningitis</a:t>
          </a:r>
        </a:p>
      </dsp:txBody>
      <dsp:txXfrm>
        <a:off x="24588" y="724239"/>
        <a:ext cx="6748499" cy="454509"/>
      </dsp:txXfrm>
    </dsp:sp>
    <dsp:sp modelId="{3D6768F8-49AA-4CE8-A30C-CCC5DAA11D95}">
      <dsp:nvSpPr>
        <dsp:cNvPr id="0" name=""/>
        <dsp:cNvSpPr/>
      </dsp:nvSpPr>
      <dsp:spPr>
        <a:xfrm>
          <a:off x="0" y="1203336"/>
          <a:ext cx="6797675" cy="16518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826" tIns="26670" rIns="149352" bIns="2667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>
              <a:solidFill>
                <a:schemeClr val="tx1"/>
              </a:solidFill>
            </a:rPr>
            <a:t>Pathogens:</a:t>
          </a: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>
              <a:solidFill>
                <a:schemeClr val="tx1"/>
              </a:solidFill>
            </a:rPr>
            <a:t>Bacterial</a:t>
          </a: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>
              <a:solidFill>
                <a:schemeClr val="tx1"/>
              </a:solidFill>
            </a:rPr>
            <a:t>Aseptic (viral), non-infectious – medications, etc</a:t>
          </a:r>
          <a:r>
            <a:rPr lang="en-US" sz="1600" i="1" kern="1200">
              <a:solidFill>
                <a:schemeClr val="tx1"/>
              </a:solidFill>
            </a:rPr>
            <a:t>.</a:t>
          </a:r>
          <a:endParaRPr lang="en-US" sz="1600" kern="1200">
            <a:solidFill>
              <a:schemeClr val="tx1"/>
            </a:solidFill>
          </a:endParaRP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>
              <a:solidFill>
                <a:schemeClr val="tx1"/>
              </a:solidFill>
            </a:rPr>
            <a:t>Other: fungal (sub-acute); eosinophilic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>
              <a:solidFill>
                <a:schemeClr val="tx1"/>
              </a:solidFill>
            </a:rPr>
            <a:t>Diagnosis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>
              <a:solidFill>
                <a:schemeClr val="tx1"/>
              </a:solidFill>
            </a:rPr>
            <a:t>Treatment/Adjunctive therapy</a:t>
          </a:r>
        </a:p>
      </dsp:txBody>
      <dsp:txXfrm>
        <a:off x="0" y="1203336"/>
        <a:ext cx="6797675" cy="1651860"/>
      </dsp:txXfrm>
    </dsp:sp>
    <dsp:sp modelId="{0E13E5BD-9910-4E7D-878A-5C94D2E16A69}">
      <dsp:nvSpPr>
        <dsp:cNvPr id="0" name=""/>
        <dsp:cNvSpPr/>
      </dsp:nvSpPr>
      <dsp:spPr>
        <a:xfrm>
          <a:off x="0" y="2855196"/>
          <a:ext cx="6797675" cy="503685"/>
        </a:xfrm>
        <a:prstGeom prst="roundRect">
          <a:avLst/>
        </a:prstGeom>
        <a:solidFill>
          <a:schemeClr val="accent2">
            <a:hueOff val="-887883"/>
            <a:satOff val="-391"/>
            <a:lumOff val="1046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>
              <a:solidFill>
                <a:schemeClr val="tx1"/>
              </a:solidFill>
            </a:rPr>
            <a:t>Encephalitis</a:t>
          </a:r>
        </a:p>
      </dsp:txBody>
      <dsp:txXfrm>
        <a:off x="24588" y="2879784"/>
        <a:ext cx="6748499" cy="454509"/>
      </dsp:txXfrm>
    </dsp:sp>
    <dsp:sp modelId="{DB56B657-AF59-4FE5-A73C-00D028B990F9}">
      <dsp:nvSpPr>
        <dsp:cNvPr id="0" name=""/>
        <dsp:cNvSpPr/>
      </dsp:nvSpPr>
      <dsp:spPr>
        <a:xfrm>
          <a:off x="0" y="3358881"/>
          <a:ext cx="6797675" cy="8259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826" tIns="26670" rIns="149352" bIns="2667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>
              <a:solidFill>
                <a:schemeClr val="tx1"/>
              </a:solidFill>
            </a:rPr>
            <a:t>Pathogens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>
              <a:solidFill>
                <a:schemeClr val="tx1"/>
              </a:solidFill>
            </a:rPr>
            <a:t>Diagnosis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>
              <a:solidFill>
                <a:schemeClr val="tx1"/>
              </a:solidFill>
            </a:rPr>
            <a:t>Treatment</a:t>
          </a:r>
        </a:p>
      </dsp:txBody>
      <dsp:txXfrm>
        <a:off x="0" y="3358881"/>
        <a:ext cx="6797675" cy="825930"/>
      </dsp:txXfrm>
    </dsp:sp>
    <dsp:sp modelId="{34F6F04B-5F4E-4DB5-BE88-01A5860B7E08}">
      <dsp:nvSpPr>
        <dsp:cNvPr id="0" name=""/>
        <dsp:cNvSpPr/>
      </dsp:nvSpPr>
      <dsp:spPr>
        <a:xfrm>
          <a:off x="0" y="4184811"/>
          <a:ext cx="6797675" cy="503685"/>
        </a:xfrm>
        <a:prstGeom prst="roundRect">
          <a:avLst/>
        </a:prstGeom>
        <a:solidFill>
          <a:schemeClr val="accent2">
            <a:hueOff val="-1331824"/>
            <a:satOff val="-586"/>
            <a:lumOff val="1569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>
              <a:solidFill>
                <a:schemeClr val="tx1"/>
              </a:solidFill>
            </a:rPr>
            <a:t>CNS Abscess</a:t>
          </a:r>
        </a:p>
      </dsp:txBody>
      <dsp:txXfrm>
        <a:off x="24588" y="4209399"/>
        <a:ext cx="6748499" cy="454509"/>
      </dsp:txXfrm>
    </dsp:sp>
    <dsp:sp modelId="{AF0E0584-C32C-421C-AFAA-007158754A5C}">
      <dsp:nvSpPr>
        <dsp:cNvPr id="0" name=""/>
        <dsp:cNvSpPr/>
      </dsp:nvSpPr>
      <dsp:spPr>
        <a:xfrm>
          <a:off x="0" y="4688496"/>
          <a:ext cx="6797675" cy="8259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826" tIns="26670" rIns="149352" bIns="2667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>
              <a:solidFill>
                <a:schemeClr val="tx1"/>
              </a:solidFill>
            </a:rPr>
            <a:t>Pathogens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>
              <a:solidFill>
                <a:schemeClr val="tx1"/>
              </a:solidFill>
            </a:rPr>
            <a:t>Diagnosis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>
              <a:solidFill>
                <a:schemeClr val="tx1"/>
              </a:solidFill>
            </a:rPr>
            <a:t>Treatment</a:t>
          </a:r>
        </a:p>
      </dsp:txBody>
      <dsp:txXfrm>
        <a:off x="0" y="4688496"/>
        <a:ext cx="6797675" cy="82593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2EBCD4-FBF6-4F6F-8937-A6A2D67B8FDB}">
      <dsp:nvSpPr>
        <dsp:cNvPr id="0" name=""/>
        <dsp:cNvSpPr/>
      </dsp:nvSpPr>
      <dsp:spPr>
        <a:xfrm>
          <a:off x="0" y="689"/>
          <a:ext cx="6797675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9D4B4E-A70F-42C0-87F0-220DEB7E5779}">
      <dsp:nvSpPr>
        <dsp:cNvPr id="0" name=""/>
        <dsp:cNvSpPr/>
      </dsp:nvSpPr>
      <dsp:spPr>
        <a:xfrm>
          <a:off x="0" y="689"/>
          <a:ext cx="6797675" cy="5648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Age</a:t>
          </a:r>
        </a:p>
      </dsp:txBody>
      <dsp:txXfrm>
        <a:off x="0" y="689"/>
        <a:ext cx="6797675" cy="564853"/>
      </dsp:txXfrm>
    </dsp:sp>
    <dsp:sp modelId="{2CCCF548-6F86-4896-B8F1-8FE8519C0EF2}">
      <dsp:nvSpPr>
        <dsp:cNvPr id="0" name=""/>
        <dsp:cNvSpPr/>
      </dsp:nvSpPr>
      <dsp:spPr>
        <a:xfrm>
          <a:off x="0" y="565542"/>
          <a:ext cx="6797675" cy="0"/>
        </a:xfrm>
        <a:prstGeom prst="line">
          <a:avLst/>
        </a:prstGeom>
        <a:solidFill>
          <a:schemeClr val="accent2">
            <a:hueOff val="-147980"/>
            <a:satOff val="-65"/>
            <a:lumOff val="174"/>
            <a:alphaOff val="0"/>
          </a:schemeClr>
        </a:solidFill>
        <a:ln w="15875" cap="flat" cmpd="sng" algn="ctr">
          <a:solidFill>
            <a:schemeClr val="accent2">
              <a:hueOff val="-147980"/>
              <a:satOff val="-65"/>
              <a:lumOff val="17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A47047-E473-424D-8D97-C6F661F80580}">
      <dsp:nvSpPr>
        <dsp:cNvPr id="0" name=""/>
        <dsp:cNvSpPr/>
      </dsp:nvSpPr>
      <dsp:spPr>
        <a:xfrm>
          <a:off x="0" y="565542"/>
          <a:ext cx="6797675" cy="5648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Host immune status</a:t>
          </a:r>
        </a:p>
      </dsp:txBody>
      <dsp:txXfrm>
        <a:off x="0" y="565542"/>
        <a:ext cx="6797675" cy="564853"/>
      </dsp:txXfrm>
    </dsp:sp>
    <dsp:sp modelId="{421F6009-30DC-4CD6-B641-BC8483DB06AB}">
      <dsp:nvSpPr>
        <dsp:cNvPr id="0" name=""/>
        <dsp:cNvSpPr/>
      </dsp:nvSpPr>
      <dsp:spPr>
        <a:xfrm>
          <a:off x="0" y="1130396"/>
          <a:ext cx="6797675" cy="0"/>
        </a:xfrm>
        <a:prstGeom prst="line">
          <a:avLst/>
        </a:prstGeom>
        <a:solidFill>
          <a:schemeClr val="accent2">
            <a:hueOff val="-295961"/>
            <a:satOff val="-130"/>
            <a:lumOff val="349"/>
            <a:alphaOff val="0"/>
          </a:schemeClr>
        </a:solidFill>
        <a:ln w="15875" cap="flat" cmpd="sng" algn="ctr">
          <a:solidFill>
            <a:schemeClr val="accent2">
              <a:hueOff val="-295961"/>
              <a:satOff val="-130"/>
              <a:lumOff val="34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700B78-8228-4FAF-86A8-744D6C062C89}">
      <dsp:nvSpPr>
        <dsp:cNvPr id="0" name=""/>
        <dsp:cNvSpPr/>
      </dsp:nvSpPr>
      <dsp:spPr>
        <a:xfrm>
          <a:off x="0" y="1130396"/>
          <a:ext cx="6797675" cy="5648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Regional epidemiology, time of year</a:t>
          </a:r>
        </a:p>
      </dsp:txBody>
      <dsp:txXfrm>
        <a:off x="0" y="1130396"/>
        <a:ext cx="6797675" cy="564853"/>
      </dsp:txXfrm>
    </dsp:sp>
    <dsp:sp modelId="{B8B2F446-7FF0-40CA-8573-B81150C3CDAC}">
      <dsp:nvSpPr>
        <dsp:cNvPr id="0" name=""/>
        <dsp:cNvSpPr/>
      </dsp:nvSpPr>
      <dsp:spPr>
        <a:xfrm>
          <a:off x="0" y="1695249"/>
          <a:ext cx="6797675" cy="0"/>
        </a:xfrm>
        <a:prstGeom prst="line">
          <a:avLst/>
        </a:prstGeom>
        <a:solidFill>
          <a:schemeClr val="accent2">
            <a:hueOff val="-443941"/>
            <a:satOff val="-195"/>
            <a:lumOff val="523"/>
            <a:alphaOff val="0"/>
          </a:schemeClr>
        </a:solidFill>
        <a:ln w="15875" cap="flat" cmpd="sng" algn="ctr">
          <a:solidFill>
            <a:schemeClr val="accent2">
              <a:hueOff val="-443941"/>
              <a:satOff val="-195"/>
              <a:lumOff val="52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8B2287-5418-474A-AA75-4503FAA64EC9}">
      <dsp:nvSpPr>
        <dsp:cNvPr id="0" name=""/>
        <dsp:cNvSpPr/>
      </dsp:nvSpPr>
      <dsp:spPr>
        <a:xfrm>
          <a:off x="0" y="1695249"/>
          <a:ext cx="6797675" cy="5648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Travel</a:t>
          </a:r>
        </a:p>
      </dsp:txBody>
      <dsp:txXfrm>
        <a:off x="0" y="1695249"/>
        <a:ext cx="6797675" cy="564853"/>
      </dsp:txXfrm>
    </dsp:sp>
    <dsp:sp modelId="{0A395FCD-29B5-4774-9B5D-FDA596544A43}">
      <dsp:nvSpPr>
        <dsp:cNvPr id="0" name=""/>
        <dsp:cNvSpPr/>
      </dsp:nvSpPr>
      <dsp:spPr>
        <a:xfrm>
          <a:off x="0" y="2260102"/>
          <a:ext cx="6797675" cy="0"/>
        </a:xfrm>
        <a:prstGeom prst="line">
          <a:avLst/>
        </a:prstGeom>
        <a:solidFill>
          <a:schemeClr val="accent2">
            <a:hueOff val="-591922"/>
            <a:satOff val="-260"/>
            <a:lumOff val="697"/>
            <a:alphaOff val="0"/>
          </a:schemeClr>
        </a:solidFill>
        <a:ln w="15875" cap="flat" cmpd="sng" algn="ctr">
          <a:solidFill>
            <a:schemeClr val="accent2">
              <a:hueOff val="-591922"/>
              <a:satOff val="-260"/>
              <a:lumOff val="69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B84909-F0AA-41B8-BEB3-A20DCE2757B1}">
      <dsp:nvSpPr>
        <dsp:cNvPr id="0" name=""/>
        <dsp:cNvSpPr/>
      </dsp:nvSpPr>
      <dsp:spPr>
        <a:xfrm>
          <a:off x="0" y="2260102"/>
          <a:ext cx="6797675" cy="5648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Animal/environmental exposures</a:t>
          </a:r>
        </a:p>
      </dsp:txBody>
      <dsp:txXfrm>
        <a:off x="0" y="2260102"/>
        <a:ext cx="6797675" cy="564853"/>
      </dsp:txXfrm>
    </dsp:sp>
    <dsp:sp modelId="{A1665217-0B1D-4947-A59B-FBF537360551}">
      <dsp:nvSpPr>
        <dsp:cNvPr id="0" name=""/>
        <dsp:cNvSpPr/>
      </dsp:nvSpPr>
      <dsp:spPr>
        <a:xfrm>
          <a:off x="0" y="2824956"/>
          <a:ext cx="6797675" cy="0"/>
        </a:xfrm>
        <a:prstGeom prst="line">
          <a:avLst/>
        </a:prstGeom>
        <a:solidFill>
          <a:schemeClr val="accent2">
            <a:hueOff val="-739902"/>
            <a:satOff val="-326"/>
            <a:lumOff val="872"/>
            <a:alphaOff val="0"/>
          </a:schemeClr>
        </a:solidFill>
        <a:ln w="15875" cap="flat" cmpd="sng" algn="ctr">
          <a:solidFill>
            <a:schemeClr val="accent2">
              <a:hueOff val="-739902"/>
              <a:satOff val="-326"/>
              <a:lumOff val="87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FF32DE-4DE4-48A5-AF8B-FA699BBCC212}">
      <dsp:nvSpPr>
        <dsp:cNvPr id="0" name=""/>
        <dsp:cNvSpPr/>
      </dsp:nvSpPr>
      <dsp:spPr>
        <a:xfrm>
          <a:off x="0" y="2824956"/>
          <a:ext cx="6797675" cy="5648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Food/water consumption</a:t>
          </a:r>
        </a:p>
      </dsp:txBody>
      <dsp:txXfrm>
        <a:off x="0" y="2824956"/>
        <a:ext cx="6797675" cy="564853"/>
      </dsp:txXfrm>
    </dsp:sp>
    <dsp:sp modelId="{589D0050-8142-409A-8B9A-C4BBB2478EBD}">
      <dsp:nvSpPr>
        <dsp:cNvPr id="0" name=""/>
        <dsp:cNvSpPr/>
      </dsp:nvSpPr>
      <dsp:spPr>
        <a:xfrm>
          <a:off x="0" y="3389809"/>
          <a:ext cx="6797675" cy="0"/>
        </a:xfrm>
        <a:prstGeom prst="line">
          <a:avLst/>
        </a:prstGeom>
        <a:solidFill>
          <a:schemeClr val="accent2">
            <a:hueOff val="-887883"/>
            <a:satOff val="-391"/>
            <a:lumOff val="1046"/>
            <a:alphaOff val="0"/>
          </a:schemeClr>
        </a:solidFill>
        <a:ln w="15875" cap="flat" cmpd="sng" algn="ctr">
          <a:solidFill>
            <a:schemeClr val="accent2">
              <a:hueOff val="-887883"/>
              <a:satOff val="-391"/>
              <a:lumOff val="104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9B72AD-9544-4073-906A-67B8A1962C87}">
      <dsp:nvSpPr>
        <dsp:cNvPr id="0" name=""/>
        <dsp:cNvSpPr/>
      </dsp:nvSpPr>
      <dsp:spPr>
        <a:xfrm>
          <a:off x="0" y="3389809"/>
          <a:ext cx="6797675" cy="5648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Recreational activities </a:t>
          </a:r>
        </a:p>
      </dsp:txBody>
      <dsp:txXfrm>
        <a:off x="0" y="3389809"/>
        <a:ext cx="6797675" cy="564853"/>
      </dsp:txXfrm>
    </dsp:sp>
    <dsp:sp modelId="{7E4CDEC6-3F2F-49DD-81F6-DDFE66451CB0}">
      <dsp:nvSpPr>
        <dsp:cNvPr id="0" name=""/>
        <dsp:cNvSpPr/>
      </dsp:nvSpPr>
      <dsp:spPr>
        <a:xfrm>
          <a:off x="0" y="3954662"/>
          <a:ext cx="6797675" cy="0"/>
        </a:xfrm>
        <a:prstGeom prst="line">
          <a:avLst/>
        </a:prstGeom>
        <a:solidFill>
          <a:schemeClr val="accent2">
            <a:hueOff val="-1035863"/>
            <a:satOff val="-456"/>
            <a:lumOff val="1220"/>
            <a:alphaOff val="0"/>
          </a:schemeClr>
        </a:solidFill>
        <a:ln w="15875" cap="flat" cmpd="sng" algn="ctr">
          <a:solidFill>
            <a:schemeClr val="accent2">
              <a:hueOff val="-1035863"/>
              <a:satOff val="-456"/>
              <a:lumOff val="122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5646B0-4D56-410F-9C75-6CCAC471741F}">
      <dsp:nvSpPr>
        <dsp:cNvPr id="0" name=""/>
        <dsp:cNvSpPr/>
      </dsp:nvSpPr>
      <dsp:spPr>
        <a:xfrm>
          <a:off x="0" y="3954662"/>
          <a:ext cx="6797675" cy="5648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Symptoms and duration </a:t>
          </a:r>
        </a:p>
      </dsp:txBody>
      <dsp:txXfrm>
        <a:off x="0" y="3954662"/>
        <a:ext cx="6797675" cy="564853"/>
      </dsp:txXfrm>
    </dsp:sp>
    <dsp:sp modelId="{B5F6ECE5-4630-4670-B63F-9A0C2BF2265B}">
      <dsp:nvSpPr>
        <dsp:cNvPr id="0" name=""/>
        <dsp:cNvSpPr/>
      </dsp:nvSpPr>
      <dsp:spPr>
        <a:xfrm>
          <a:off x="0" y="4519515"/>
          <a:ext cx="6797675" cy="0"/>
        </a:xfrm>
        <a:prstGeom prst="line">
          <a:avLst/>
        </a:prstGeom>
        <a:solidFill>
          <a:schemeClr val="accent2">
            <a:hueOff val="-1183844"/>
            <a:satOff val="-521"/>
            <a:lumOff val="1395"/>
            <a:alphaOff val="0"/>
          </a:schemeClr>
        </a:solidFill>
        <a:ln w="15875" cap="flat" cmpd="sng" algn="ctr">
          <a:solidFill>
            <a:schemeClr val="accent2">
              <a:hueOff val="-1183844"/>
              <a:satOff val="-521"/>
              <a:lumOff val="139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F8F800-601D-4494-BF66-D1C602370BA3}">
      <dsp:nvSpPr>
        <dsp:cNvPr id="0" name=""/>
        <dsp:cNvSpPr/>
      </dsp:nvSpPr>
      <dsp:spPr>
        <a:xfrm>
          <a:off x="0" y="4519515"/>
          <a:ext cx="6797675" cy="5648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Examination</a:t>
          </a:r>
        </a:p>
      </dsp:txBody>
      <dsp:txXfrm>
        <a:off x="0" y="4519515"/>
        <a:ext cx="6797675" cy="564853"/>
      </dsp:txXfrm>
    </dsp:sp>
    <dsp:sp modelId="{55D073F9-0A4E-49F8-8F6D-57B630CBDEBC}">
      <dsp:nvSpPr>
        <dsp:cNvPr id="0" name=""/>
        <dsp:cNvSpPr/>
      </dsp:nvSpPr>
      <dsp:spPr>
        <a:xfrm>
          <a:off x="0" y="5084369"/>
          <a:ext cx="6797675" cy="0"/>
        </a:xfrm>
        <a:prstGeom prst="line">
          <a:avLst/>
        </a:prstGeom>
        <a:solidFill>
          <a:schemeClr val="accent2">
            <a:hueOff val="-1331824"/>
            <a:satOff val="-586"/>
            <a:lumOff val="1569"/>
            <a:alphaOff val="0"/>
          </a:schemeClr>
        </a:solidFill>
        <a:ln w="15875" cap="flat" cmpd="sng" algn="ctr">
          <a:solidFill>
            <a:schemeClr val="accent2">
              <a:hueOff val="-1331824"/>
              <a:satOff val="-586"/>
              <a:lumOff val="156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D0CE97-9B1C-445E-8187-66DA311C6A2E}">
      <dsp:nvSpPr>
        <dsp:cNvPr id="0" name=""/>
        <dsp:cNvSpPr/>
      </dsp:nvSpPr>
      <dsp:spPr>
        <a:xfrm>
          <a:off x="0" y="5084369"/>
          <a:ext cx="6797675" cy="5648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CSF labs</a:t>
          </a:r>
        </a:p>
      </dsp:txBody>
      <dsp:txXfrm>
        <a:off x="0" y="5084369"/>
        <a:ext cx="6797675" cy="5648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7BDBC8-72FF-40A0-90F9-CE9AB46BBFA5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8EE1B4-ABE4-4758-94A3-A0693736DC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87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F2DB7C-27F6-449D-9698-309D7635AA1F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43137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F2DB7C-27F6-449D-9698-309D7635AA1F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5719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541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ea typeface="ＭＳ Ｐゴシック" pitchFamily="34" charset="-128"/>
            </a:endParaRPr>
          </a:p>
        </p:txBody>
      </p:sp>
      <p:sp>
        <p:nvSpPr>
          <p:cNvPr id="1454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58255" indent="-291636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66546" indent="-233309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33164" indent="-233309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99782" indent="-233309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66401" indent="-23330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3033019" indent="-23330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99637" indent="-23330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966256" indent="-23330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fld id="{3A270FBB-F482-4BFE-AAAB-B1957E62BBFE}" type="slidenum">
              <a:rPr lang="en-US" smtClean="0"/>
              <a:pPr eaLnBrk="1" hangingPunct="1"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F2DB7C-27F6-449D-9698-309D7635AA1F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4118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F2DB7C-27F6-449D-9698-309D7635AA1F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0027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F2DB7C-27F6-449D-9698-309D7635AA1F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603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F2DB7C-27F6-449D-9698-309D7635AA1F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856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F2DB7C-27F6-449D-9698-309D7635AA1F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1298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F2DB7C-27F6-449D-9698-309D7635AA1F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1478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F2DB7C-27F6-449D-9698-309D7635AA1F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31206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F2DB7C-27F6-449D-9698-309D7635AA1F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05501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F2DB7C-27F6-449D-9698-309D7635AA1F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841577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F2DB7C-27F6-449D-9698-309D7635AA1F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81315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F2DB7C-27F6-449D-9698-309D7635AA1F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21902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F2DB7C-27F6-449D-9698-309D7635AA1F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62830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F2DB7C-27F6-449D-9698-309D7635AA1F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60621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F2DB7C-27F6-449D-9698-309D7635AA1F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36470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F2DB7C-27F6-449D-9698-309D7635AA1F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85379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58255" indent="-291636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66546" indent="-233309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33164" indent="-233309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99782" indent="-233309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66401" indent="-23330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3033019" indent="-23330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99637" indent="-23330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966256" indent="-23330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9E8E0A4D-6CF5-4C01-B2CB-4E97E3862367}" type="slidenum">
              <a:rPr lang="en-US">
                <a:latin typeface="Times New Roman" pitchFamily="18" charset="0"/>
              </a:rPr>
              <a:pPr/>
              <a:t>31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F2DB7C-27F6-449D-9698-309D7635AA1F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68196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F2DB7C-27F6-449D-9698-309D7635AA1F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26593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F2DB7C-27F6-449D-9698-309D7635AA1F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4955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F2DB7C-27F6-449D-9698-309D7635AA1F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24488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F2DB7C-27F6-449D-9698-309D7635AA1F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1605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F2DB7C-27F6-449D-9698-309D7635AA1F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74448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F2DB7C-27F6-449D-9698-309D7635AA1F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19937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F2DB7C-27F6-449D-9698-309D7635AA1F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0431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F2DB7C-27F6-449D-9698-309D7635AA1F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6964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806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880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7DD7AD1-05D9-454F-8BC8-EEC877D0CA7A}" type="slidenum">
              <a:rPr lang="en-US" smtClean="0">
                <a:ea typeface="ＭＳ Ｐゴシック" pitchFamily="34" charset="-128"/>
              </a:rPr>
              <a:pPr/>
              <a:t>5</a:t>
            </a:fld>
            <a:endParaRPr lang="en-US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F2DB7C-27F6-449D-9698-309D7635AA1F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7530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F2DB7C-27F6-449D-9698-309D7635AA1F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8883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F2DB7C-27F6-449D-9698-309D7635AA1F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F2DB7C-27F6-449D-9698-309D7635AA1F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1864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F2DB7C-27F6-449D-9698-309D7635AA1F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1922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5/12/2026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5/12/2026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5/12/2026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EF3B-A037-46D0-B02C-1428F07E9383}" type="datetimeFigureOut">
              <a:rPr lang="en-US" dirty="0"/>
              <a:t>5/12/2026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482DC-2269-4F26-9D2A-7E44B1A4CD8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5/12/2026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5/12/2026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5/12/2026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5/12/2026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96DFF08F-DC6B-4601-B491-B0F83F6DD2DA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5/12/2026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ta.wikipedia.org/wiki/%E0%AE%AA%E0%AF%86%E0%AE%B0%E0%AF%81%E0%AE%AE%E0%AF%82%E0%AE%B3%E0%AF%88" TargetMode="Externa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dc.gov/meningococcal/php/surveillance/index.html#cdc_generic_section_15-resources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package" Target="../embeddings/Microsoft_Excel_Worksheet1.xlsx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package" Target="../embeddings/Microsoft_Excel_Worksheet.xlsx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rain with each lobe of the brain a different color with the text CNS Infections overlaid on top.">
            <a:extLst>
              <a:ext uri="{FF2B5EF4-FFF2-40B4-BE49-F238E27FC236}">
                <a16:creationId xmlns:a16="http://schemas.microsoft.com/office/drawing/2014/main" id="{4C542DA9-E8A2-FA60-56AC-072AE6913792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1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12000"/>
                    </a14:imgEffect>
                  </a14:imgLayer>
                </a14:imgProps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1880512" y="138112"/>
            <a:ext cx="8674100" cy="61944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2600" y="2925555"/>
            <a:ext cx="8686800" cy="1298575"/>
          </a:xfrm>
        </p:spPr>
        <p:txBody>
          <a:bodyPr>
            <a:normAutofit/>
          </a:bodyPr>
          <a:lstStyle/>
          <a:p>
            <a:pPr algn="ctr"/>
            <a:r>
              <a:rPr lang="en-US" sz="6600" b="1" dirty="0">
                <a:latin typeface="+mn-lt"/>
              </a:rPr>
              <a:t>CNS Infections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8E01964-6085-F40B-45EA-995C8E429207}"/>
              </a:ext>
            </a:extLst>
          </p:cNvPr>
          <p:cNvSpPr txBox="1"/>
          <p:nvPr/>
        </p:nvSpPr>
        <p:spPr>
          <a:xfrm>
            <a:off x="8804275" y="6529388"/>
            <a:ext cx="3917950" cy="215900"/>
          </a:xfrm>
          <a:prstGeom prst="rect">
            <a:avLst/>
          </a:prstGeom>
        </p:spPr>
        <p:txBody>
          <a:bodyPr>
            <a:normAutofit fontScale="47500" lnSpcReduction="20000"/>
          </a:bodyPr>
          <a:lstStyle/>
          <a:p>
            <a:r>
              <a:rPr lang="en-US"/>
              <a:t>ThePhoto by PhotoAuthor is licensed under CCYYSA.</a:t>
            </a:r>
          </a:p>
        </p:txBody>
      </p:sp>
    </p:spTree>
    <p:extLst>
      <p:ext uri="{BB962C8B-B14F-4D97-AF65-F5344CB8AC3E}">
        <p14:creationId xmlns:p14="http://schemas.microsoft.com/office/powerpoint/2010/main" val="4148882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/>
              <a:t>Neisseria</a:t>
            </a:r>
            <a:r>
              <a:rPr lang="en-US" i="1" dirty="0"/>
              <a:t> </a:t>
            </a:r>
            <a:r>
              <a:rPr lang="en-US" i="1" dirty="0" err="1"/>
              <a:t>meningitidis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600" dirty="0"/>
              <a:t>Epidemiology:</a:t>
            </a:r>
          </a:p>
          <a:p>
            <a:pPr lvl="1"/>
            <a:r>
              <a:rPr lang="en-US" dirty="0"/>
              <a:t>2</a:t>
            </a:r>
            <a:r>
              <a:rPr lang="en-US" baseline="30000" dirty="0"/>
              <a:t>nd</a:t>
            </a:r>
            <a:r>
              <a:rPr lang="en-US" dirty="0"/>
              <a:t> to </a:t>
            </a:r>
            <a:r>
              <a:rPr lang="en-US" i="1" dirty="0"/>
              <a:t>S. pneumoniae </a:t>
            </a:r>
            <a:r>
              <a:rPr lang="en-US" dirty="0"/>
              <a:t>in prevalence in US (in children and young adults)</a:t>
            </a:r>
          </a:p>
          <a:p>
            <a:pPr lvl="1"/>
            <a:r>
              <a:rPr lang="en-US" dirty="0"/>
              <a:t>Meningococci of serogroups B, C and Y account for most of the endemic disease in the United States (</a:t>
            </a:r>
            <a:r>
              <a:rPr lang="en-US" dirty="0" err="1"/>
              <a:t>Menactra</a:t>
            </a:r>
            <a:r>
              <a:rPr lang="en-US" dirty="0"/>
              <a:t>/Menveo = A, C, Y, W135)</a:t>
            </a:r>
          </a:p>
          <a:p>
            <a:pPr lvl="2"/>
            <a:r>
              <a:rPr lang="en-US" dirty="0" err="1"/>
              <a:t>MenB</a:t>
            </a:r>
            <a:r>
              <a:rPr lang="en-US" dirty="0"/>
              <a:t> vaccine – </a:t>
            </a:r>
            <a:r>
              <a:rPr lang="en-US" dirty="0" err="1"/>
              <a:t>Trumenba</a:t>
            </a:r>
            <a:r>
              <a:rPr lang="en-US" dirty="0"/>
              <a:t>, Bexsero (now approved for use in same groups)</a:t>
            </a:r>
          </a:p>
          <a:p>
            <a:r>
              <a:rPr lang="en-US" sz="2600" dirty="0"/>
              <a:t>Pathogenesis:</a:t>
            </a:r>
          </a:p>
          <a:p>
            <a:pPr lvl="1"/>
            <a:r>
              <a:rPr lang="en-US" dirty="0"/>
              <a:t>Deficiency in terminal complement components (C5-C9, MAC), have markedly increased incidence of </a:t>
            </a:r>
            <a:r>
              <a:rPr lang="en-US" i="1" dirty="0"/>
              <a:t>Neisseria</a:t>
            </a:r>
            <a:r>
              <a:rPr lang="en-US" dirty="0"/>
              <a:t> infections</a:t>
            </a:r>
          </a:p>
          <a:p>
            <a:r>
              <a:rPr lang="en-US" sz="2600" dirty="0"/>
              <a:t>Outcomes</a:t>
            </a:r>
            <a:r>
              <a:rPr lang="en-US" dirty="0"/>
              <a:t> – better than </a:t>
            </a:r>
            <a:r>
              <a:rPr lang="en-US" i="1" dirty="0"/>
              <a:t>S. </a:t>
            </a:r>
            <a:r>
              <a:rPr lang="en-US" i="1" dirty="0" err="1"/>
              <a:t>pneumo</a:t>
            </a:r>
            <a:r>
              <a:rPr lang="en-US" i="1" dirty="0"/>
              <a:t> </a:t>
            </a:r>
            <a:r>
              <a:rPr lang="en-US" dirty="0"/>
              <a:t>and </a:t>
            </a:r>
            <a:r>
              <a:rPr lang="en-US" i="1" dirty="0"/>
              <a:t>Listeria</a:t>
            </a:r>
            <a:r>
              <a:rPr lang="en-US" dirty="0"/>
              <a:t> - overall mortality rate of ~10%</a:t>
            </a:r>
          </a:p>
          <a:p>
            <a:pPr lvl="1"/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547853" y="6307732"/>
            <a:ext cx="1057788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000" dirty="0"/>
              <a:t>van de Beek D et al. Community-acquired bacterial meningitis. Lancet. 2021 Sep 25;398(10306):1171-1183. </a:t>
            </a:r>
            <a:r>
              <a:rPr lang="en-US" sz="1000" dirty="0" err="1"/>
              <a:t>doi</a:t>
            </a:r>
            <a:r>
              <a:rPr lang="en-US" sz="1000" dirty="0"/>
              <a:t>: 10.1016/S0140-6736(21)00883-7. </a:t>
            </a:r>
            <a:r>
              <a:rPr lang="en-US" sz="1000" dirty="0" err="1"/>
              <a:t>Epub</a:t>
            </a:r>
            <a:r>
              <a:rPr lang="en-US" sz="1000" dirty="0"/>
              <a:t> 2021 Jul 22. PMID: 34303412.</a:t>
            </a:r>
          </a:p>
          <a:p>
            <a:pPr algn="r"/>
            <a:r>
              <a:rPr lang="en-US" sz="1000" dirty="0"/>
              <a:t>Bennett, J.E., Dolin, R., Blaser, M.J. (2020). Mandell, Douglas and Bennett's principles and practice of infectious diseases, 9th Ed</a:t>
            </a:r>
          </a:p>
          <a:p>
            <a:pPr algn="r"/>
            <a:r>
              <a:rPr lang="en-US" sz="1100" dirty="0">
                <a:solidFill>
                  <a:srgbClr val="FFC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Meningococcal Disease Surveillance and Trends | Meningococcal | CDC</a:t>
            </a:r>
            <a:r>
              <a:rPr lang="en-US" sz="1100" dirty="0"/>
              <a:t>. 2024</a:t>
            </a:r>
          </a:p>
          <a:p>
            <a:pPr algn="r"/>
            <a:r>
              <a:rPr lang="en-US" sz="1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805443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/>
              <a:t>Haemophilus</a:t>
            </a:r>
            <a:r>
              <a:rPr lang="en-US" i="1" dirty="0"/>
              <a:t> influenzae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600" dirty="0"/>
              <a:t>Epidemiology:  </a:t>
            </a:r>
          </a:p>
          <a:p>
            <a:pPr lvl="1"/>
            <a:r>
              <a:rPr lang="en-US" sz="2000" dirty="0"/>
              <a:t>Previously isolated in nearly half of all cases of bacterial meningitis in US, now dramatically down owing to immunization practices (Hib)</a:t>
            </a:r>
          </a:p>
          <a:p>
            <a:pPr lvl="1"/>
            <a:r>
              <a:rPr lang="en-US" sz="2000" dirty="0"/>
              <a:t>Overall mortality rate is 5%</a:t>
            </a:r>
          </a:p>
          <a:p>
            <a:pPr marL="457200" lvl="1" indent="0">
              <a:buNone/>
            </a:pPr>
            <a:endParaRPr lang="en-US" sz="2600" dirty="0"/>
          </a:p>
          <a:p>
            <a:r>
              <a:rPr lang="en-US" sz="2600" dirty="0"/>
              <a:t>Isolation of this organism in older children/adults should alarm you to underlying conditions including:</a:t>
            </a:r>
          </a:p>
          <a:p>
            <a:pPr lvl="1"/>
            <a:r>
              <a:rPr lang="en-US" sz="2000" dirty="0"/>
              <a:t>Sinusitis, otitis media, epiglottitis, pneumonia, head trauma with CSF leak </a:t>
            </a:r>
          </a:p>
          <a:p>
            <a:pPr lvl="1"/>
            <a:r>
              <a:rPr lang="en-US" sz="2000" dirty="0"/>
              <a:t>Diabetes mellitus, alcoholism, splenectomy or </a:t>
            </a:r>
            <a:r>
              <a:rPr lang="en-US" sz="2000" dirty="0" err="1"/>
              <a:t>asplenic</a:t>
            </a:r>
            <a:r>
              <a:rPr lang="en-US" sz="2000" dirty="0"/>
              <a:t> states,, and immune deficiency (e.g., hypogammaglobulinemia)</a:t>
            </a:r>
          </a:p>
        </p:txBody>
      </p:sp>
      <p:sp>
        <p:nvSpPr>
          <p:cNvPr id="6" name="Rectangle 5"/>
          <p:cNvSpPr/>
          <p:nvPr/>
        </p:nvSpPr>
        <p:spPr>
          <a:xfrm>
            <a:off x="1524000" y="6304002"/>
            <a:ext cx="10668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000" dirty="0"/>
              <a:t>van de Beek D, Brouwer MC, </a:t>
            </a:r>
            <a:r>
              <a:rPr lang="en-US" sz="1000" dirty="0" err="1"/>
              <a:t>Koedel</a:t>
            </a:r>
            <a:r>
              <a:rPr lang="en-US" sz="1000" dirty="0"/>
              <a:t> U, Wall EC. Community-acquired bacterial meningitis. Lancet. 2021 Sep 25;398(10306):1171-1183. </a:t>
            </a:r>
            <a:r>
              <a:rPr lang="en-US" sz="1000" dirty="0" err="1"/>
              <a:t>doi</a:t>
            </a:r>
            <a:r>
              <a:rPr lang="en-US" sz="1000" dirty="0"/>
              <a:t>: 10.1016/S0140-6736(21)00883-7. </a:t>
            </a:r>
            <a:r>
              <a:rPr lang="en-US" sz="1000" dirty="0" err="1"/>
              <a:t>Epub</a:t>
            </a:r>
            <a:r>
              <a:rPr lang="en-US" sz="1000" dirty="0"/>
              <a:t> 2021 Jul 22. PMID: 34303412.</a:t>
            </a:r>
          </a:p>
          <a:p>
            <a:pPr algn="r"/>
            <a:r>
              <a:rPr lang="en-US" sz="1000" dirty="0"/>
              <a:t>Bennett, J.E., Dolin, R., Blaser, M.J. (2020). Mandell, Douglas and Bennett's principles and practice of infectious diseases, 9th Ed</a:t>
            </a:r>
          </a:p>
        </p:txBody>
      </p:sp>
    </p:spTree>
    <p:extLst>
      <p:ext uri="{BB962C8B-B14F-4D97-AF65-F5344CB8AC3E}">
        <p14:creationId xmlns:p14="http://schemas.microsoft.com/office/powerpoint/2010/main" val="38295654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/>
              <a:t>Listeria</a:t>
            </a:r>
            <a:r>
              <a:rPr lang="en-US" i="1" dirty="0"/>
              <a:t> </a:t>
            </a:r>
            <a:r>
              <a:rPr lang="en-US" i="1" dirty="0" err="1"/>
              <a:t>monocytogenes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600" dirty="0"/>
              <a:t>Epidemiology</a:t>
            </a:r>
          </a:p>
          <a:p>
            <a:pPr lvl="1"/>
            <a:r>
              <a:rPr lang="en-US" sz="2000" dirty="0"/>
              <a:t>Causes &lt;5% of cases of bacterial meningitis in the US</a:t>
            </a:r>
          </a:p>
          <a:p>
            <a:pPr lvl="1"/>
            <a:r>
              <a:rPr lang="en-US" sz="2000" dirty="0"/>
              <a:t>Most common in infants &lt;1 month (up to 10% of cases), adults &gt;60 years, alcoholics, cancer patients, those receiving corticosteroid therapy, and </a:t>
            </a:r>
            <a:r>
              <a:rPr lang="en-US" sz="2000" dirty="0" err="1"/>
              <a:t>immunosuppressed</a:t>
            </a:r>
            <a:r>
              <a:rPr lang="en-US" sz="2000" dirty="0"/>
              <a:t> adults (not particularly HIV) </a:t>
            </a:r>
          </a:p>
          <a:p>
            <a:pPr lvl="1"/>
            <a:r>
              <a:rPr lang="en-US" sz="2000" dirty="0"/>
              <a:t>Pregnant women account for 25% of all cases of </a:t>
            </a:r>
            <a:r>
              <a:rPr lang="en-US" sz="2000" dirty="0" err="1"/>
              <a:t>listeriosis</a:t>
            </a:r>
            <a:r>
              <a:rPr lang="en-US" sz="2000" dirty="0"/>
              <a:t> &amp; may harbor the organism asymptomatically and transmit the infection to infants at birth</a:t>
            </a:r>
          </a:p>
          <a:p>
            <a:pPr lvl="1"/>
            <a:r>
              <a:rPr lang="en-US" sz="2000" dirty="0"/>
              <a:t>CSF can have high relative lymphocytosis and gram stain can be negative so have a high index of suspicion based on history</a:t>
            </a:r>
          </a:p>
          <a:p>
            <a:r>
              <a:rPr lang="en-US" sz="2600" dirty="0"/>
              <a:t>Outcomes</a:t>
            </a:r>
          </a:p>
          <a:p>
            <a:pPr lvl="1"/>
            <a:r>
              <a:rPr lang="en-US" sz="2000" dirty="0"/>
              <a:t>Mortality rate of 15 – 20%</a:t>
            </a:r>
          </a:p>
        </p:txBody>
      </p:sp>
      <p:sp>
        <p:nvSpPr>
          <p:cNvPr id="5" name="Rectangle 4"/>
          <p:cNvSpPr/>
          <p:nvPr/>
        </p:nvSpPr>
        <p:spPr>
          <a:xfrm>
            <a:off x="1692676" y="6313904"/>
            <a:ext cx="1044101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000" dirty="0"/>
              <a:t>van de Beek D, Brouwer MC, </a:t>
            </a:r>
            <a:r>
              <a:rPr lang="en-US" sz="1000" dirty="0" err="1"/>
              <a:t>Koedel</a:t>
            </a:r>
            <a:r>
              <a:rPr lang="en-US" sz="1000" dirty="0"/>
              <a:t> U, Wall EC. Community-acquired bacterial meningitis. Lancet. 2021 Sep 25;398(10306):1171-1183. </a:t>
            </a:r>
            <a:r>
              <a:rPr lang="en-US" sz="1000" dirty="0" err="1"/>
              <a:t>doi</a:t>
            </a:r>
            <a:r>
              <a:rPr lang="en-US" sz="1000" dirty="0"/>
              <a:t>: 10.1016/S0140-6736(21)00883-7. </a:t>
            </a:r>
            <a:r>
              <a:rPr lang="en-US" sz="1000" dirty="0" err="1"/>
              <a:t>Epub</a:t>
            </a:r>
            <a:r>
              <a:rPr lang="en-US" sz="1000" dirty="0"/>
              <a:t> 2021 Jul 22. PMID: 34303412.</a:t>
            </a:r>
          </a:p>
          <a:p>
            <a:pPr algn="r"/>
            <a:r>
              <a:rPr lang="en-US" sz="1000" dirty="0"/>
              <a:t>Bennett, J.E., Dolin, R., Blaser, M.J. (2020). Mandell, Douglas and Bennett's principles and practice of infectious diseases, 9th Ed.</a:t>
            </a:r>
          </a:p>
        </p:txBody>
      </p:sp>
    </p:spTree>
    <p:extLst>
      <p:ext uri="{BB962C8B-B14F-4D97-AF65-F5344CB8AC3E}">
        <p14:creationId xmlns:p14="http://schemas.microsoft.com/office/powerpoint/2010/main" val="35333626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dirty="0">
                <a:ea typeface="ＭＳ Ｐゴシック" pitchFamily="34" charset="-128"/>
              </a:rPr>
              <a:t>Case Example #1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ea typeface="ＭＳ Ｐゴシック" pitchFamily="34" charset="-128"/>
              </a:rPr>
              <a:t>51-yo woman presents to the ED with a several day history of fever, HA and new mental status changes. Gram stain of the CSF is shown below. </a:t>
            </a:r>
          </a:p>
          <a:p>
            <a:pPr marL="0" indent="0">
              <a:buNone/>
            </a:pPr>
            <a:endParaRPr lang="en-US" dirty="0">
              <a:ea typeface="ＭＳ Ｐゴシック" pitchFamily="34" charset="-128"/>
            </a:endParaRPr>
          </a:p>
          <a:p>
            <a:pPr marL="0" indent="0">
              <a:buNone/>
            </a:pPr>
            <a:r>
              <a:rPr lang="en-US" dirty="0">
                <a:ea typeface="ＭＳ Ｐゴシック" pitchFamily="34" charset="-128"/>
              </a:rPr>
              <a:t>What is the likely pathogen?</a:t>
            </a:r>
          </a:p>
          <a:p>
            <a:pPr marL="0" indent="0">
              <a:buNone/>
            </a:pPr>
            <a:endParaRPr lang="en-US" sz="1000" i="1" dirty="0">
              <a:ea typeface="ＭＳ Ｐゴシック" pitchFamily="34" charset="-128"/>
            </a:endParaRPr>
          </a:p>
          <a:p>
            <a:pPr marL="514350" indent="-514350">
              <a:buFontTx/>
              <a:buAutoNum type="alphaUcPeriod"/>
            </a:pPr>
            <a:r>
              <a:rPr lang="en-US" i="1" dirty="0">
                <a:ea typeface="ＭＳ Ｐゴシック" pitchFamily="34" charset="-128"/>
              </a:rPr>
              <a:t>Klebsiella pneumoniae</a:t>
            </a:r>
          </a:p>
          <a:p>
            <a:pPr marL="514350" indent="-514350">
              <a:buFontTx/>
              <a:buAutoNum type="alphaUcPeriod"/>
            </a:pPr>
            <a:r>
              <a:rPr lang="en-US" i="1" dirty="0">
                <a:ea typeface="ＭＳ Ｐゴシック" pitchFamily="34" charset="-128"/>
              </a:rPr>
              <a:t>Listeria monocytogenes</a:t>
            </a:r>
          </a:p>
          <a:p>
            <a:pPr marL="514350" indent="-514350">
              <a:buFontTx/>
              <a:buAutoNum type="alphaUcPeriod"/>
            </a:pPr>
            <a:r>
              <a:rPr lang="en-US" i="1" dirty="0">
                <a:ea typeface="ＭＳ Ｐゴシック" pitchFamily="34" charset="-128"/>
              </a:rPr>
              <a:t>Neisseria meningitidis</a:t>
            </a:r>
          </a:p>
          <a:p>
            <a:pPr marL="514350" indent="-514350">
              <a:buFontTx/>
              <a:buAutoNum type="alphaUcPeriod"/>
            </a:pPr>
            <a:r>
              <a:rPr lang="en-US" i="1" dirty="0">
                <a:ea typeface="ＭＳ Ｐゴシック" pitchFamily="34" charset="-128"/>
              </a:rPr>
              <a:t>Streptococcus pneumoniae</a:t>
            </a:r>
          </a:p>
          <a:p>
            <a:pPr marL="514350" indent="-514350">
              <a:buFontTx/>
              <a:buAutoNum type="alphaUcPeriod"/>
            </a:pPr>
            <a:endParaRPr lang="en-US" dirty="0">
              <a:ea typeface="ＭＳ Ｐゴシック" pitchFamily="34" charset="-128"/>
            </a:endParaRPr>
          </a:p>
        </p:txBody>
      </p:sp>
      <p:pic>
        <p:nvPicPr>
          <p:cNvPr id="2" name="Picture 1" descr="A gram stain that does not appear to be purple, buit rather pink/red. There are cocci located in the right upper hand corner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8277" y="2641159"/>
            <a:ext cx="4038600" cy="36123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Hint: Gram Stains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7030A0"/>
                </a:solidFill>
              </a:rPr>
              <a:t>Purple</a:t>
            </a:r>
            <a:r>
              <a:rPr lang="en-US" dirty="0"/>
              <a:t> = gram-positive</a:t>
            </a:r>
          </a:p>
          <a:p>
            <a:r>
              <a:rPr lang="en-US" dirty="0">
                <a:solidFill>
                  <a:srgbClr val="FF0066"/>
                </a:solidFill>
              </a:rPr>
              <a:t>Pink</a:t>
            </a:r>
            <a:r>
              <a:rPr lang="en-US" dirty="0"/>
              <a:t> = gram negative (‘only girls can wear pink’ is a </a:t>
            </a:r>
            <a:r>
              <a:rPr lang="en-US" i="1" dirty="0">
                <a:solidFill>
                  <a:srgbClr val="FF0066"/>
                </a:solidFill>
              </a:rPr>
              <a:t>negative</a:t>
            </a:r>
            <a:r>
              <a:rPr lang="en-US" dirty="0"/>
              <a:t> stereotype)</a:t>
            </a:r>
          </a:p>
          <a:p>
            <a:r>
              <a:rPr lang="en-US" dirty="0"/>
              <a:t>       = rod      </a:t>
            </a:r>
          </a:p>
          <a:p>
            <a:r>
              <a:rPr lang="en-US" dirty="0"/>
              <a:t>       = cocci</a:t>
            </a:r>
          </a:p>
        </p:txBody>
      </p:sp>
      <p:sp>
        <p:nvSpPr>
          <p:cNvPr id="6" name="Oval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537128" y="3238500"/>
            <a:ext cx="396903" cy="381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8" name="Object 7" descr="Greyscale table depicting common pathogens in bacterial meningits. There are 4 rows, listing Strep pneumoniae, Listeria monocytogenes, Haemophilus influenza, Neisseria meningitis and their repective appearances in gram stains">
            <a:extLst>
              <a:ext uri="{FF2B5EF4-FFF2-40B4-BE49-F238E27FC236}">
                <a16:creationId xmlns:a16="http://schemas.microsoft.com/office/drawing/2014/main" id="{841195A0-106D-43C1-9126-6BB41A9D7C4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55696333"/>
              </p:ext>
            </p:extLst>
          </p:nvPr>
        </p:nvGraphicFramePr>
        <p:xfrm>
          <a:off x="2104915" y="4160203"/>
          <a:ext cx="7856538" cy="1889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5600700" imgH="1346200" progId="Excel.Sheet.12">
                  <p:embed/>
                </p:oleObj>
              </mc:Choice>
              <mc:Fallback>
                <p:oleObj name="Worksheet" r:id="rId2" imgW="5600700" imgH="1346200" progId="Excel.Sheet.12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841195A0-106D-43C1-9126-6BB41A9D7C4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104915" y="4160203"/>
                        <a:ext cx="7856538" cy="18891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Flowchart: Terminato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362200" y="2739423"/>
            <a:ext cx="1905000" cy="381000"/>
          </a:xfrm>
          <a:prstGeom prst="flowChartTermina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590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Example #2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CC: fever &amp; confusion</a:t>
            </a:r>
          </a:p>
          <a:p>
            <a:r>
              <a:rPr lang="en-US" sz="2400" dirty="0"/>
              <a:t>72-year-old man presents to the ED.  His friend called EMS when he found him at his apartment on his couch, confused about the day, sweating, with fever  </a:t>
            </a:r>
          </a:p>
          <a:p>
            <a:endParaRPr lang="en-US" dirty="0"/>
          </a:p>
          <a:p>
            <a:pPr lvl="1"/>
            <a:r>
              <a:rPr lang="en-US" sz="2000" dirty="0"/>
              <a:t>ROS positive for: HA, nausea but no other specific symptoms </a:t>
            </a:r>
          </a:p>
          <a:p>
            <a:pPr lvl="1"/>
            <a:r>
              <a:rPr lang="en-US" sz="2000" dirty="0"/>
              <a:t>PMHx:  HLD, HTN, tobacco use, COPD (no home O2 requirement)</a:t>
            </a:r>
          </a:p>
          <a:p>
            <a:pPr lvl="1"/>
            <a:r>
              <a:rPr lang="en-US" sz="2000" dirty="0"/>
              <a:t>Temp in ED:  102°F, 02 sat 94% RA</a:t>
            </a:r>
          </a:p>
        </p:txBody>
      </p:sp>
    </p:spTree>
    <p:extLst>
      <p:ext uri="{BB962C8B-B14F-4D97-AF65-F5344CB8AC3E}">
        <p14:creationId xmlns:p14="http://schemas.microsoft.com/office/powerpoint/2010/main" val="35079365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is the most likely pathogen?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CSF: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Protein – 165</a:t>
            </a:r>
          </a:p>
          <a:p>
            <a:r>
              <a:rPr lang="en-US" dirty="0" err="1"/>
              <a:t>Gluc</a:t>
            </a:r>
            <a:r>
              <a:rPr lang="en-US" dirty="0"/>
              <a:t> 18 (serum 89)</a:t>
            </a:r>
          </a:p>
          <a:p>
            <a:r>
              <a:rPr lang="en-US" dirty="0"/>
              <a:t>RBC 58</a:t>
            </a:r>
          </a:p>
          <a:p>
            <a:r>
              <a:rPr lang="en-US" dirty="0"/>
              <a:t>WBC 2315</a:t>
            </a:r>
          </a:p>
          <a:p>
            <a:pPr lvl="1"/>
            <a:r>
              <a:rPr lang="en-US" dirty="0"/>
              <a:t>76% neutrophils</a:t>
            </a:r>
          </a:p>
          <a:p>
            <a:pPr lvl="1"/>
            <a:r>
              <a:rPr lang="en-US" dirty="0"/>
              <a:t>24% </a:t>
            </a:r>
            <a:r>
              <a:rPr lang="en-US" dirty="0" err="1"/>
              <a:t>lymphs</a:t>
            </a:r>
            <a:endParaRPr lang="en-US" dirty="0"/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457200" indent="-457200">
              <a:buFont typeface="+mj-lt"/>
              <a:buAutoNum type="alphaUcPeriod"/>
            </a:pPr>
            <a:r>
              <a:rPr lang="en-US" dirty="0" err="1"/>
              <a:t>Enterovirus</a:t>
            </a:r>
            <a:r>
              <a:rPr lang="en-US" dirty="0"/>
              <a:t> meningitis</a:t>
            </a:r>
          </a:p>
          <a:p>
            <a:pPr marL="457200" indent="-457200">
              <a:buFont typeface="+mj-lt"/>
              <a:buAutoNum type="alphaUcPeriod"/>
            </a:pPr>
            <a:r>
              <a:rPr lang="en-US" dirty="0"/>
              <a:t>Group B streptococcus meningitis</a:t>
            </a:r>
          </a:p>
          <a:p>
            <a:pPr marL="457200" indent="-457200">
              <a:buFont typeface="+mj-lt"/>
              <a:buAutoNum type="alphaUcPeriod"/>
            </a:pPr>
            <a:r>
              <a:rPr lang="en-US" i="1" dirty="0"/>
              <a:t>K. pneumoniae </a:t>
            </a:r>
            <a:r>
              <a:rPr lang="en-US" dirty="0"/>
              <a:t>meningitis</a:t>
            </a:r>
          </a:p>
          <a:p>
            <a:pPr marL="457200" indent="-457200">
              <a:buFont typeface="+mj-lt"/>
              <a:buAutoNum type="alphaUcPeriod"/>
            </a:pPr>
            <a:r>
              <a:rPr lang="en-US" i="1" dirty="0"/>
              <a:t>L. monocytogenes </a:t>
            </a:r>
            <a:r>
              <a:rPr lang="en-US" dirty="0"/>
              <a:t>meningitis</a:t>
            </a:r>
          </a:p>
          <a:p>
            <a:pPr marL="457200" indent="-457200">
              <a:buFont typeface="+mj-lt"/>
              <a:buAutoNum type="alphaUcPeriod"/>
            </a:pPr>
            <a:r>
              <a:rPr lang="en-US" i="1" dirty="0"/>
              <a:t>S. </a:t>
            </a:r>
            <a:r>
              <a:rPr lang="en-US" i="1" dirty="0" err="1"/>
              <a:t>pneumoniae</a:t>
            </a:r>
            <a:r>
              <a:rPr lang="en-US" i="1" dirty="0"/>
              <a:t> </a:t>
            </a:r>
            <a:r>
              <a:rPr lang="en-US" dirty="0"/>
              <a:t>meningitis</a:t>
            </a:r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Hint: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HA, fever and confusion = CNS infection</a:t>
            </a:r>
          </a:p>
          <a:p>
            <a:r>
              <a:rPr lang="en-US" sz="2400" dirty="0"/>
              <a:t>Very high CSF WBC with neutrophil predominance and low glucose = bacterial meningitis</a:t>
            </a:r>
          </a:p>
          <a:p>
            <a:r>
              <a:rPr lang="en-US" sz="2400" dirty="0"/>
              <a:t>No specific risk factors mentioned and </a:t>
            </a:r>
            <a:r>
              <a:rPr lang="en-US" sz="2400" i="1" dirty="0"/>
              <a:t>Strep pneumoniae </a:t>
            </a:r>
            <a:r>
              <a:rPr lang="en-US" sz="2400" dirty="0"/>
              <a:t>is most common</a:t>
            </a:r>
          </a:p>
        </p:txBody>
      </p:sp>
    </p:spTree>
    <p:extLst>
      <p:ext uri="{BB962C8B-B14F-4D97-AF65-F5344CB8AC3E}">
        <p14:creationId xmlns:p14="http://schemas.microsoft.com/office/powerpoint/2010/main" val="15459505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CT Head Indications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37069"/>
            <a:ext cx="10058400" cy="4525963"/>
          </a:xfrm>
        </p:spPr>
        <p:txBody>
          <a:bodyPr>
            <a:normAutofit/>
          </a:bodyPr>
          <a:lstStyle/>
          <a:p>
            <a:r>
              <a:rPr lang="en-US" sz="2400" dirty="0"/>
              <a:t>Should we have done a CT head on our last patient prior to the LP?</a:t>
            </a:r>
          </a:p>
          <a:p>
            <a:pPr lvl="1"/>
            <a:r>
              <a:rPr lang="en-US" sz="2000" dirty="0"/>
              <a:t>No, unless:</a:t>
            </a:r>
          </a:p>
          <a:p>
            <a:pPr lvl="2"/>
            <a:r>
              <a:rPr lang="en-US" sz="1800" dirty="0"/>
              <a:t>Immunocompromised</a:t>
            </a:r>
          </a:p>
          <a:p>
            <a:pPr lvl="2"/>
            <a:r>
              <a:rPr lang="en-US" sz="1800" dirty="0"/>
              <a:t>Altered consciousness</a:t>
            </a:r>
          </a:p>
          <a:p>
            <a:pPr lvl="2"/>
            <a:r>
              <a:rPr lang="en-US" sz="1800" dirty="0"/>
              <a:t>New onset seizure</a:t>
            </a:r>
          </a:p>
          <a:p>
            <a:pPr lvl="2"/>
            <a:r>
              <a:rPr lang="en-US" sz="1800" dirty="0"/>
              <a:t>Known CNS disease – mass lesion, stroke </a:t>
            </a:r>
          </a:p>
          <a:p>
            <a:pPr lvl="2"/>
            <a:r>
              <a:rPr lang="en-US" sz="1800" dirty="0"/>
              <a:t>Papilledema</a:t>
            </a:r>
          </a:p>
          <a:p>
            <a:pPr lvl="2"/>
            <a:r>
              <a:rPr lang="en-US" sz="1800" dirty="0"/>
              <a:t>Focal neurologic deficit - (dilated pupil, ocular motility, gaze palsy, </a:t>
            </a:r>
            <a:r>
              <a:rPr lang="en-US" sz="1800" dirty="0" err="1"/>
              <a:t>lossof</a:t>
            </a:r>
            <a:r>
              <a:rPr lang="en-US" sz="1800" dirty="0"/>
              <a:t> visual field, arm or leg drift)</a:t>
            </a:r>
            <a:r>
              <a:rPr lang="en-US" dirty="0"/>
              <a:t>​</a:t>
            </a:r>
            <a:endParaRPr lang="en-US" sz="1800" dirty="0"/>
          </a:p>
          <a:p>
            <a:pPr fontAlgn="base"/>
            <a:r>
              <a:rPr lang="en-US" sz="2400" dirty="0"/>
              <a:t>Do NOT delay antibiotics for the LP​</a:t>
            </a:r>
          </a:p>
          <a:p>
            <a:pPr lvl="2"/>
            <a:endParaRPr lang="en-US" dirty="0"/>
          </a:p>
          <a:p>
            <a:pPr lvl="2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16D7F0B-AFCA-638A-22ED-DB20A3A0D274}"/>
              </a:ext>
            </a:extLst>
          </p:cNvPr>
          <p:cNvSpPr txBox="1"/>
          <p:nvPr/>
        </p:nvSpPr>
        <p:spPr>
          <a:xfrm>
            <a:off x="4892041" y="6432924"/>
            <a:ext cx="87683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i="0" u="none" strike="noStrik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Practice Guidelines for the Management of Bacterial Meningitis. </a:t>
            </a:r>
            <a:r>
              <a:rPr lang="en-US" sz="1100" i="1" u="none" strike="noStrik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CID</a:t>
            </a:r>
            <a:r>
              <a:rPr lang="en-US" sz="1100" i="0" u="none" strike="noStrik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Volume 39, Issue 9, 1 November 2004, Pages 1267–1284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15766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3EA96B9-50D7-B757-1B0D-8A59627A91D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97280" y="-1450757"/>
            <a:ext cx="10058400" cy="145075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Flowchart for Bacterial Meningitis</a:t>
            </a:r>
          </a:p>
        </p:txBody>
      </p:sp>
      <p:pic>
        <p:nvPicPr>
          <p:cNvPr id="19458" name="Picture 2" descr="http://www.mdconsult.com/book/player/bbmapAsset?appID=MDC&amp;isbn=978-0-443-06839-3&amp;eid=4-u1.0-B978-0-443-06839-3..00084-9..f4&amp;assetType=ful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95600" y="-1"/>
            <a:ext cx="6507380" cy="6633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/>
          <p:nvPr/>
        </p:nvSpPr>
        <p:spPr>
          <a:xfrm>
            <a:off x="5019869" y="6633328"/>
            <a:ext cx="7019731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000" dirty="0"/>
              <a:t>Bennett, J.E., Dolin, R., Blaser, M.J. (2020). Mandell, Douglas and Bennett's principles and practice of infectious diseases, 9th Ed.</a:t>
            </a:r>
          </a:p>
        </p:txBody>
      </p:sp>
    </p:spTree>
    <p:extLst>
      <p:ext uri="{BB962C8B-B14F-4D97-AF65-F5344CB8AC3E}">
        <p14:creationId xmlns:p14="http://schemas.microsoft.com/office/powerpoint/2010/main" val="15307987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E1530B0-6F96-46C0-8B3E-3215CB756B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54910CF-1B56-45D3-960A-E89F7B3B91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2370" y="516835"/>
            <a:ext cx="3084844" cy="5772840"/>
          </a:xfrm>
        </p:spPr>
        <p:txBody>
          <a:bodyPr anchor="ctr"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Overview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669F804-A677-4B75-95F4-A5E4426FB7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aphicFrame>
        <p:nvGraphicFramePr>
          <p:cNvPr id="5" name="Content Placeholder 2" descr="Overview list, which consists of blue boxed headers including acute meningitis, encephalitis, and CNS abscess. All three will discuss pathogens, diagnosis, and treatment of each.">
            <a:extLst>
              <a:ext uri="{FF2B5EF4-FFF2-40B4-BE49-F238E27FC236}">
                <a16:creationId xmlns:a16="http://schemas.microsoft.com/office/drawing/2014/main" id="{09EA1345-D8B6-BBCB-1D66-06F56665CB1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38865914"/>
              </p:ext>
            </p:extLst>
          </p:nvPr>
        </p:nvGraphicFramePr>
        <p:xfrm>
          <a:off x="4696596" y="639763"/>
          <a:ext cx="6797675" cy="5649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233289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286603"/>
            <a:ext cx="10225377" cy="1450757"/>
          </a:xfrm>
        </p:spPr>
        <p:txBody>
          <a:bodyPr>
            <a:normAutofit/>
          </a:bodyPr>
          <a:lstStyle/>
          <a:p>
            <a:r>
              <a:rPr lang="en-US" dirty="0"/>
              <a:t>Adjunctive Steroids in Bacterial Meningitis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68842" y="1828800"/>
            <a:ext cx="9986838" cy="4572000"/>
          </a:xfrm>
        </p:spPr>
        <p:txBody>
          <a:bodyPr>
            <a:normAutofit/>
          </a:bodyPr>
          <a:lstStyle/>
          <a:p>
            <a:r>
              <a:rPr lang="en-US" sz="2400" dirty="0"/>
              <a:t>If suspected </a:t>
            </a:r>
            <a:r>
              <a:rPr lang="en-US" sz="2400" i="1" dirty="0"/>
              <a:t>S. pneumoniae </a:t>
            </a:r>
            <a:r>
              <a:rPr lang="en-US" sz="2400" dirty="0"/>
              <a:t>meningitis/presumed bacterial meningitis, give dexamethasone 15 - 20 minutes before or at the time of antibiotic administration </a:t>
            </a:r>
          </a:p>
          <a:p>
            <a:pPr lvl="1"/>
            <a:r>
              <a:rPr lang="en-US" dirty="0"/>
              <a:t>(0.15 mg/kg every six hours for four days)</a:t>
            </a:r>
          </a:p>
          <a:p>
            <a:r>
              <a:rPr lang="en-US" sz="2400" dirty="0"/>
              <a:t>Do not give to neonates or adults who have already received antimicrobial therapy (unlikely to improve outcomes)</a:t>
            </a:r>
          </a:p>
          <a:p>
            <a:r>
              <a:rPr lang="en-US" sz="2400" dirty="0"/>
              <a:t>Also less likely of benefit in developing world or w/sig delayed presentation</a:t>
            </a:r>
          </a:p>
          <a:p>
            <a:r>
              <a:rPr lang="en-US" sz="2400" dirty="0"/>
              <a:t>Discontinue if proven </a:t>
            </a:r>
            <a:r>
              <a:rPr lang="en-US" sz="2400" i="1" dirty="0"/>
              <a:t>L. monocytogenes</a:t>
            </a:r>
          </a:p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6096000" y="6400800"/>
            <a:ext cx="6096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000" dirty="0"/>
              <a:t>van de Beek D, Brouwer MC, </a:t>
            </a:r>
            <a:r>
              <a:rPr lang="en-US" sz="1000" dirty="0" err="1"/>
              <a:t>Koedel</a:t>
            </a:r>
            <a:r>
              <a:rPr lang="en-US" sz="1000" dirty="0"/>
              <a:t> U, Wall EC. Community-acquired bacterial meningitis. Lancet. 2021 Sep 25;398(10306):1171-1183. </a:t>
            </a:r>
            <a:r>
              <a:rPr lang="en-US" sz="1000" dirty="0" err="1"/>
              <a:t>doi</a:t>
            </a:r>
            <a:r>
              <a:rPr lang="en-US" sz="1000" dirty="0"/>
              <a:t>: 10.1016/S0140-6736(21)00883-7. </a:t>
            </a:r>
            <a:r>
              <a:rPr lang="en-US" sz="1000" dirty="0" err="1"/>
              <a:t>Epub</a:t>
            </a:r>
            <a:r>
              <a:rPr lang="en-US" sz="1000" dirty="0"/>
              <a:t> 2021 Jul 22. PMID: 34303412.</a:t>
            </a:r>
          </a:p>
        </p:txBody>
      </p:sp>
    </p:spTree>
    <p:extLst>
      <p:ext uri="{BB962C8B-B14F-4D97-AF65-F5344CB8AC3E}">
        <p14:creationId xmlns:p14="http://schemas.microsoft.com/office/powerpoint/2010/main" val="4956079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Acute Viral Meningitis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3100" dirty="0"/>
              <a:t>Viruses = major cause of </a:t>
            </a:r>
            <a:r>
              <a:rPr lang="en-US" sz="3100" i="1" dirty="0"/>
              <a:t>aseptic meningitis </a:t>
            </a:r>
            <a:r>
              <a:rPr lang="en-US" sz="3100" dirty="0"/>
              <a:t>(any meningitis (infectious or noninfectious), particularly one with a lymphocytic pleocytosis, for which a cause is not apparent after initial evaluation on routine stains and cultures of CSF)</a:t>
            </a:r>
          </a:p>
          <a:p>
            <a:pPr marL="0" indent="0">
              <a:buNone/>
            </a:pPr>
            <a:endParaRPr lang="en-US" sz="1900" dirty="0"/>
          </a:p>
          <a:p>
            <a:r>
              <a:rPr lang="en-US" sz="2800" dirty="0"/>
              <a:t>Clinical features: usually sudden</a:t>
            </a:r>
          </a:p>
          <a:p>
            <a:pPr lvl="1"/>
            <a:r>
              <a:rPr lang="en-US" dirty="0"/>
              <a:t>Fever (76% - 100%) may be biphasic illness</a:t>
            </a:r>
          </a:p>
          <a:p>
            <a:pPr lvl="1"/>
            <a:r>
              <a:rPr lang="en-US" dirty="0"/>
              <a:t>Headache (often severe and frontal) is nearly always present in adults</a:t>
            </a:r>
          </a:p>
          <a:p>
            <a:pPr lvl="1"/>
            <a:r>
              <a:rPr lang="en-US" dirty="0"/>
              <a:t>&gt;50% have nuchal rigidity</a:t>
            </a:r>
          </a:p>
          <a:p>
            <a:pPr lvl="1"/>
            <a:r>
              <a:rPr lang="en-US" dirty="0"/>
              <a:t>Photophobia </a:t>
            </a:r>
          </a:p>
          <a:p>
            <a:pPr lvl="1"/>
            <a:r>
              <a:rPr lang="en-US" dirty="0"/>
              <a:t>Nonspecific symptoms and signs:  vomiting, anorexia, rash, diarrhea, cough, upper respiratory findings (especially pharyngitis), and </a:t>
            </a:r>
            <a:r>
              <a:rPr lang="en-US" dirty="0" err="1"/>
              <a:t>myalgias</a:t>
            </a:r>
            <a:endParaRPr lang="en-US" dirty="0"/>
          </a:p>
          <a:p>
            <a:pPr lvl="1"/>
            <a:r>
              <a:rPr lang="en-US" dirty="0"/>
              <a:t>May be </a:t>
            </a:r>
            <a:r>
              <a:rPr lang="en-US" dirty="0" err="1"/>
              <a:t>assoc</a:t>
            </a:r>
            <a:r>
              <a:rPr lang="en-US" dirty="0"/>
              <a:t> w/ </a:t>
            </a:r>
            <a:r>
              <a:rPr lang="en-US" dirty="0" err="1"/>
              <a:t>myopericarditis</a:t>
            </a:r>
            <a:r>
              <a:rPr lang="en-US" dirty="0"/>
              <a:t>, conjunctivitis, </a:t>
            </a:r>
            <a:r>
              <a:rPr lang="en-US" dirty="0" err="1"/>
              <a:t>pleurodynia</a:t>
            </a:r>
            <a:r>
              <a:rPr lang="en-US" dirty="0"/>
              <a:t>, </a:t>
            </a:r>
            <a:r>
              <a:rPr lang="en-US" dirty="0" err="1"/>
              <a:t>herpangina</a:t>
            </a:r>
            <a:r>
              <a:rPr lang="en-US" dirty="0"/>
              <a:t>, hand-foot-and-mouth disease</a:t>
            </a:r>
          </a:p>
        </p:txBody>
      </p:sp>
      <p:sp>
        <p:nvSpPr>
          <p:cNvPr id="5" name="Rectangle 4"/>
          <p:cNvSpPr/>
          <p:nvPr/>
        </p:nvSpPr>
        <p:spPr>
          <a:xfrm>
            <a:off x="5115560" y="6519446"/>
            <a:ext cx="693026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000" dirty="0"/>
              <a:t>Bennett, J.E., Dolin, R., Blaser, M.J. (2020). Mandell, Douglas and Bennett's principles and practice of infectious diseases, 9th Ed.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3511651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Enteroviruses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28800"/>
            <a:ext cx="10058400" cy="5029200"/>
          </a:xfrm>
        </p:spPr>
        <p:txBody>
          <a:bodyPr>
            <a:normAutofit/>
          </a:bodyPr>
          <a:lstStyle/>
          <a:p>
            <a:r>
              <a:rPr lang="en-US" sz="2400" dirty="0"/>
              <a:t>Leading </a:t>
            </a:r>
            <a:r>
              <a:rPr lang="en-US" sz="2400" i="1" dirty="0"/>
              <a:t>recognizable</a:t>
            </a:r>
            <a:r>
              <a:rPr lang="en-US" sz="2400" dirty="0"/>
              <a:t> cause of aseptic meningitis syndrome, accounts for ~90% of all pediatric cases in which a pathogen is identified</a:t>
            </a:r>
          </a:p>
          <a:p>
            <a:pPr lvl="1"/>
            <a:r>
              <a:rPr lang="en-US" sz="2200" dirty="0"/>
              <a:t>most common in adults as well</a:t>
            </a:r>
          </a:p>
          <a:p>
            <a:r>
              <a:rPr lang="en-US" sz="2400" dirty="0"/>
              <a:t>Most common viral meningitis worldwide</a:t>
            </a:r>
          </a:p>
          <a:p>
            <a:r>
              <a:rPr lang="en-US" sz="2400" dirty="0"/>
              <a:t>In temperate climates, they appear with a marked summer/fall seasonality</a:t>
            </a:r>
          </a:p>
          <a:p>
            <a:r>
              <a:rPr lang="en-US" sz="2400" dirty="0"/>
              <a:t>Transmission from resp secretions (contact) or fecal-oral </a:t>
            </a:r>
          </a:p>
          <a:p>
            <a:r>
              <a:rPr lang="en-US" sz="2400" dirty="0"/>
              <a:t>Diagnosed with CSF PCR</a:t>
            </a:r>
          </a:p>
          <a:p>
            <a:r>
              <a:rPr lang="en-US" sz="2400" dirty="0"/>
              <a:t>Treatment is supportive care </a:t>
            </a:r>
          </a:p>
        </p:txBody>
      </p:sp>
      <p:sp>
        <p:nvSpPr>
          <p:cNvPr id="5" name="Rectangle 4"/>
          <p:cNvSpPr/>
          <p:nvPr/>
        </p:nvSpPr>
        <p:spPr>
          <a:xfrm>
            <a:off x="1860605" y="6519446"/>
            <a:ext cx="1033139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100" dirty="0"/>
              <a:t>Bennett, J.E., Dolin, R., Blaser, M.J. (2020). Mandell, Douglas and Bennett's principles and practice of infectious diseases, 9th Ed</a:t>
            </a:r>
          </a:p>
        </p:txBody>
      </p:sp>
    </p:spTree>
    <p:extLst>
      <p:ext uri="{BB962C8B-B14F-4D97-AF65-F5344CB8AC3E}">
        <p14:creationId xmlns:p14="http://schemas.microsoft.com/office/powerpoint/2010/main" val="275885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Viral Meningitis Etiologies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4744" y="1737360"/>
            <a:ext cx="10058400" cy="4587240"/>
          </a:xfrm>
        </p:spPr>
        <p:txBody>
          <a:bodyPr>
            <a:normAutofit/>
          </a:bodyPr>
          <a:lstStyle/>
          <a:p>
            <a:r>
              <a:rPr lang="en-US" sz="2400" b="1" dirty="0"/>
              <a:t>HSV 1 and 2</a:t>
            </a:r>
          </a:p>
          <a:p>
            <a:pPr lvl="1"/>
            <a:r>
              <a:rPr lang="en-US" dirty="0"/>
              <a:t>HSV accounts for 0.5% - 3% of all cases of aseptic meningitis</a:t>
            </a:r>
          </a:p>
          <a:p>
            <a:pPr lvl="1"/>
            <a:r>
              <a:rPr lang="en-US" dirty="0"/>
              <a:t>HSV meningitis, much less severe (self-limited syndrome) compared to HSV encephalitis</a:t>
            </a:r>
          </a:p>
          <a:p>
            <a:pPr lvl="1"/>
            <a:r>
              <a:rPr lang="en-US" dirty="0"/>
              <a:t>Most commonly associated with primary genital infection (36% of women and 13% of men with HSV-2)</a:t>
            </a:r>
          </a:p>
          <a:p>
            <a:pPr lvl="2"/>
            <a:r>
              <a:rPr lang="en-US" dirty="0"/>
              <a:t>recurring HSV-2 = Mollaret’s meningitis</a:t>
            </a:r>
          </a:p>
          <a:p>
            <a:pPr marL="457200" lvl="1" indent="0">
              <a:buNone/>
            </a:pPr>
            <a:endParaRPr lang="en-US" sz="1700" dirty="0"/>
          </a:p>
          <a:p>
            <a:r>
              <a:rPr lang="en-US" sz="2400" b="1" dirty="0"/>
              <a:t>VZV</a:t>
            </a:r>
            <a:r>
              <a:rPr lang="en-US" sz="2400" dirty="0"/>
              <a:t> w/ or w/o skin lesions</a:t>
            </a:r>
          </a:p>
          <a:p>
            <a:r>
              <a:rPr lang="en-US" sz="2400" b="1" dirty="0"/>
              <a:t>Mumps</a:t>
            </a:r>
            <a:r>
              <a:rPr lang="en-US" dirty="0"/>
              <a:t> (meningitis can occur any time in course – could have parotitis and/or orchitis)</a:t>
            </a:r>
          </a:p>
          <a:p>
            <a:r>
              <a:rPr lang="en-US" sz="2400" b="1" dirty="0"/>
              <a:t>Primary HIV </a:t>
            </a:r>
            <a:r>
              <a:rPr lang="en-US" dirty="0"/>
              <a:t>(could be only symptom of acute retroviral syndrome)</a:t>
            </a:r>
          </a:p>
          <a:p>
            <a:r>
              <a:rPr lang="en-US" sz="2400" b="1" dirty="0"/>
              <a:t>CMV/EBV </a:t>
            </a:r>
            <a:r>
              <a:rPr lang="en-US" dirty="0"/>
              <a:t>possible along with mono (rare)</a:t>
            </a:r>
          </a:p>
          <a:p>
            <a:r>
              <a:rPr lang="en-US" sz="2400" b="1" dirty="0"/>
              <a:t>Arboviruses</a:t>
            </a:r>
            <a:r>
              <a:rPr lang="en-US" dirty="0"/>
              <a:t> mainly implicated in encephalitis</a:t>
            </a:r>
          </a:p>
        </p:txBody>
      </p:sp>
    </p:spTree>
    <p:extLst>
      <p:ext uri="{BB962C8B-B14F-4D97-AF65-F5344CB8AC3E}">
        <p14:creationId xmlns:p14="http://schemas.microsoft.com/office/powerpoint/2010/main" val="21096268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#3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CC:  Fever with HA</a:t>
            </a:r>
          </a:p>
          <a:p>
            <a:r>
              <a:rPr lang="en-US" dirty="0"/>
              <a:t>29-year-old man who works in sales presents to the ED with fever of 101-102°F for 24 hours, anorexia, nausea, fatigue</a:t>
            </a:r>
          </a:p>
          <a:p>
            <a:endParaRPr lang="en-US" dirty="0"/>
          </a:p>
          <a:p>
            <a:pPr lvl="1"/>
            <a:r>
              <a:rPr lang="en-US" dirty="0"/>
              <a:t>Severe headache “all over” and light seems to make it worse. </a:t>
            </a:r>
          </a:p>
          <a:p>
            <a:pPr lvl="1"/>
            <a:r>
              <a:rPr lang="en-US" dirty="0"/>
              <a:t>Denies history of similar headaches and there is no family history of migraines</a:t>
            </a:r>
          </a:p>
          <a:p>
            <a:pPr lvl="1"/>
            <a:r>
              <a:rPr lang="en-US" dirty="0"/>
              <a:t>Exam demonstrates </a:t>
            </a:r>
            <a:r>
              <a:rPr lang="en-US" dirty="0" err="1"/>
              <a:t>meningismus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52522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What’s the most likely diagnosis?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CSF: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Gluc</a:t>
            </a:r>
            <a:r>
              <a:rPr lang="en-US" dirty="0"/>
              <a:t> 57  (serum 115)</a:t>
            </a:r>
          </a:p>
          <a:p>
            <a:r>
              <a:rPr lang="en-US" dirty="0"/>
              <a:t>Protein 26</a:t>
            </a:r>
          </a:p>
          <a:p>
            <a:r>
              <a:rPr lang="en-US" dirty="0"/>
              <a:t>RBC 21</a:t>
            </a:r>
          </a:p>
          <a:p>
            <a:r>
              <a:rPr lang="en-US" dirty="0"/>
              <a:t>WBC 108</a:t>
            </a:r>
          </a:p>
          <a:p>
            <a:pPr lvl="1"/>
            <a:r>
              <a:rPr lang="en-US" dirty="0"/>
              <a:t>38% neutrophils</a:t>
            </a:r>
          </a:p>
          <a:p>
            <a:pPr lvl="1"/>
            <a:r>
              <a:rPr lang="en-US" dirty="0"/>
              <a:t>42 % </a:t>
            </a:r>
            <a:r>
              <a:rPr lang="en-US" dirty="0" err="1"/>
              <a:t>lymphs</a:t>
            </a:r>
            <a:endParaRPr lang="en-US" dirty="0"/>
          </a:p>
          <a:p>
            <a:pPr lvl="1"/>
            <a:r>
              <a:rPr lang="en-US" dirty="0"/>
              <a:t>20% </a:t>
            </a:r>
            <a:r>
              <a:rPr lang="en-US" dirty="0" err="1"/>
              <a:t>monos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457200" indent="-457200">
              <a:buFont typeface="+mj-lt"/>
              <a:buAutoNum type="alphaUcPeriod"/>
            </a:pPr>
            <a:r>
              <a:rPr lang="en-US" dirty="0"/>
              <a:t>CMV meningitis</a:t>
            </a:r>
          </a:p>
          <a:p>
            <a:pPr marL="457200" indent="-457200">
              <a:buFont typeface="+mj-lt"/>
              <a:buAutoNum type="alphaUcPeriod"/>
            </a:pPr>
            <a:r>
              <a:rPr lang="en-US" dirty="0"/>
              <a:t>Enterovirus meningitis</a:t>
            </a:r>
          </a:p>
          <a:p>
            <a:pPr marL="457200" indent="-457200">
              <a:buFont typeface="+mj-lt"/>
              <a:buAutoNum type="alphaUcPeriod"/>
            </a:pPr>
            <a:r>
              <a:rPr lang="en-US" i="1" dirty="0"/>
              <a:t>H. influenzae </a:t>
            </a:r>
            <a:r>
              <a:rPr lang="en-US" dirty="0"/>
              <a:t>meningitis</a:t>
            </a:r>
          </a:p>
          <a:p>
            <a:pPr marL="457200" indent="-457200">
              <a:buFont typeface="+mj-lt"/>
              <a:buAutoNum type="alphaUcPeriod"/>
            </a:pPr>
            <a:r>
              <a:rPr lang="en-US" dirty="0"/>
              <a:t>HSV encephalitis</a:t>
            </a:r>
          </a:p>
          <a:p>
            <a:pPr marL="457200" indent="-457200">
              <a:buFont typeface="+mj-lt"/>
              <a:buAutoNum type="alphaUcPeriod"/>
            </a:pPr>
            <a:r>
              <a:rPr lang="en-US" i="1" dirty="0"/>
              <a:t>N. meningitidis </a:t>
            </a:r>
            <a:r>
              <a:rPr lang="en-US" dirty="0"/>
              <a:t>meningitis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Content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76200" y="15240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4114800" lvl="8" indent="-457200" algn="r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AutoNum type="alphaUcPeriod"/>
            </a:pPr>
            <a:endParaRPr lang="en-US" sz="2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0506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Hint for previous slide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HA, fever and </a:t>
            </a:r>
            <a:r>
              <a:rPr lang="en-US" dirty="0" err="1"/>
              <a:t>meningismus</a:t>
            </a:r>
            <a:r>
              <a:rPr lang="en-US" dirty="0"/>
              <a:t> = meningitis</a:t>
            </a:r>
          </a:p>
          <a:p>
            <a:r>
              <a:rPr lang="en-US" dirty="0"/>
              <a:t>Slightly elevated CSF WBC with lymph predominance and normal glucose = aseptic meningitis</a:t>
            </a:r>
          </a:p>
          <a:p>
            <a:r>
              <a:rPr lang="en-US" dirty="0"/>
              <a:t>Most common cause = Enteroviruses</a:t>
            </a:r>
          </a:p>
        </p:txBody>
      </p:sp>
    </p:spTree>
    <p:extLst>
      <p:ext uri="{BB962C8B-B14F-4D97-AF65-F5344CB8AC3E}">
        <p14:creationId xmlns:p14="http://schemas.microsoft.com/office/powerpoint/2010/main" val="14280231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/>
              <a:t>Encephalitis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HSV Encephalitis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1"/>
          </p:nvPr>
        </p:nvSpPr>
        <p:spPr>
          <a:xfrm>
            <a:off x="1097279" y="1819053"/>
            <a:ext cx="10058399" cy="4434034"/>
          </a:xfrm>
          <a:prstGeom prst="rect">
            <a:avLst/>
          </a:prstGeom>
          <a:noFill/>
        </p:spPr>
        <p:txBody>
          <a:bodyPr vert="horz" wrap="square" lIns="0" tIns="45720" rIns="0" bIns="45720" rtlCol="0" anchor="t">
            <a:spAutoFit/>
          </a:bodyPr>
          <a:lstStyle/>
          <a:p>
            <a:r>
              <a:rPr lang="en-US" dirty="0"/>
              <a:t>Most common fatal viral encephalitis worldwide (10-20% of the viral encephalitis cases in US)</a:t>
            </a:r>
          </a:p>
          <a:p>
            <a:pPr lvl="1"/>
            <a:r>
              <a:rPr lang="en-US" sz="1600" dirty="0"/>
              <a:t>No seasonal predilection, reactivation of latent virus</a:t>
            </a:r>
          </a:p>
          <a:p>
            <a:pPr lvl="1"/>
            <a:r>
              <a:rPr lang="en-US" sz="1600" dirty="0"/>
              <a:t>All age groups</a:t>
            </a:r>
          </a:p>
          <a:p>
            <a:pPr lvl="1"/>
            <a:r>
              <a:rPr lang="en-US" sz="1600" dirty="0"/>
              <a:t>Mostly HSV-1 (HSV-2 more common for meningitis in adults and encephalitis in neonates)</a:t>
            </a:r>
          </a:p>
          <a:p>
            <a:pPr lvl="1"/>
            <a:r>
              <a:rPr lang="en-US" sz="1600" dirty="0"/>
              <a:t>AMS, decreased consciousness, fever, seizures, personality changes</a:t>
            </a:r>
          </a:p>
          <a:p>
            <a:pPr marL="383540" lvl="1"/>
            <a:r>
              <a:rPr lang="en-US" sz="1600" dirty="0"/>
              <a:t>Focal neurologic deficits – predilection for </a:t>
            </a:r>
            <a:r>
              <a:rPr lang="en-US" sz="1600" dirty="0">
                <a:solidFill>
                  <a:srgbClr val="FF9100"/>
                </a:solidFill>
              </a:rPr>
              <a:t>temporal lobe</a:t>
            </a:r>
            <a:r>
              <a:rPr lang="en-US" sz="1600" dirty="0">
                <a:solidFill>
                  <a:srgbClr val="FFC000"/>
                </a:solidFill>
              </a:rPr>
              <a:t> </a:t>
            </a:r>
            <a:r>
              <a:rPr lang="en-US" sz="1600" dirty="0">
                <a:solidFill>
                  <a:schemeClr val="tx1"/>
                </a:solidFill>
              </a:rPr>
              <a:t>on MRI</a:t>
            </a:r>
            <a:endParaRPr lang="en-US" sz="1600" dirty="0">
              <a:solidFill>
                <a:schemeClr val="tx1"/>
              </a:solidFill>
              <a:ea typeface="Calibri" panose="020F0502020204030204"/>
              <a:cs typeface="Calibri" panose="020F0502020204030204"/>
            </a:endParaRPr>
          </a:p>
          <a:p>
            <a:r>
              <a:rPr lang="en-US" dirty="0"/>
              <a:t>Diagnosis:</a:t>
            </a:r>
          </a:p>
          <a:p>
            <a:pPr lvl="1"/>
            <a:r>
              <a:rPr lang="en-US" sz="1600" dirty="0"/>
              <a:t>CSF: WBC mean 100 cells/mm3, lymph predominance. protein elevated to mean of 100, can have increased RBC if extensive necrosis</a:t>
            </a:r>
          </a:p>
          <a:p>
            <a:pPr lvl="1"/>
            <a:r>
              <a:rPr lang="en-US" sz="1600" dirty="0"/>
              <a:t>CSF HSV PCR 98 % sensitive, 99% specific for diagnosis</a:t>
            </a:r>
          </a:p>
          <a:p>
            <a:r>
              <a:rPr lang="en-US" dirty="0"/>
              <a:t>Most severe of all human viral CNS infections, &gt;70% mortality without therapy</a:t>
            </a:r>
          </a:p>
          <a:p>
            <a:r>
              <a:rPr lang="en-US" dirty="0"/>
              <a:t>Treatment = IV acyclovir – start as soon as you consider this diagnosis</a:t>
            </a:r>
          </a:p>
          <a:p>
            <a:pPr lvl="1"/>
            <a:endParaRPr lang="en-US" sz="2400" dirty="0"/>
          </a:p>
        </p:txBody>
      </p:sp>
      <p:sp>
        <p:nvSpPr>
          <p:cNvPr id="5" name="Rectangle 4"/>
          <p:cNvSpPr/>
          <p:nvPr/>
        </p:nvSpPr>
        <p:spPr>
          <a:xfrm>
            <a:off x="6759844" y="6334780"/>
            <a:ext cx="489411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000" dirty="0">
                <a:latin typeface="+mj-lt"/>
              </a:rPr>
              <a:t>Betts RF Chapman SW, Penn R. </a:t>
            </a:r>
            <a:r>
              <a:rPr lang="en-US" sz="1000" i="1" dirty="0">
                <a:latin typeface="+mj-lt"/>
              </a:rPr>
              <a:t>A Practical Approach to Infectious Diseases</a:t>
            </a:r>
            <a:r>
              <a:rPr lang="en-US" sz="1000" dirty="0">
                <a:latin typeface="+mj-lt"/>
              </a:rPr>
              <a:t>, 5</a:t>
            </a:r>
            <a:r>
              <a:rPr lang="en-US" sz="1000" baseline="30000" dirty="0">
                <a:latin typeface="+mj-lt"/>
              </a:rPr>
              <a:t>th</a:t>
            </a:r>
            <a:r>
              <a:rPr lang="en-US" sz="1000" dirty="0">
                <a:latin typeface="+mj-lt"/>
              </a:rPr>
              <a:t> ed. 2003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991159A-AD3F-A89E-D41F-6E75A9D8CCFE}"/>
              </a:ext>
            </a:extLst>
          </p:cNvPr>
          <p:cNvSpPr txBox="1"/>
          <p:nvPr/>
        </p:nvSpPr>
        <p:spPr>
          <a:xfrm>
            <a:off x="1060175" y="6457890"/>
            <a:ext cx="11131825" cy="425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0" fontAlgn="base">
              <a:lnSpc>
                <a:spcPts val="1275"/>
              </a:lnSpc>
              <a:buNone/>
            </a:pPr>
            <a:r>
              <a:rPr lang="fr-FR" sz="1000" b="0" i="0" u="none" strike="noStrike" dirty="0">
                <a:effectLst/>
                <a:latin typeface="+mj-lt"/>
              </a:rPr>
              <a:t>Domingues RB, </a:t>
            </a:r>
            <a:r>
              <a:rPr lang="fr-FR" sz="1000" b="0" i="0" u="none" strike="noStrike" dirty="0" err="1">
                <a:effectLst/>
                <a:latin typeface="+mj-lt"/>
              </a:rPr>
              <a:t>Lakeman</a:t>
            </a:r>
            <a:r>
              <a:rPr lang="fr-FR" sz="1000" b="0" i="0" u="none" strike="noStrike" dirty="0">
                <a:effectLst/>
                <a:latin typeface="+mj-lt"/>
              </a:rPr>
              <a:t> FD, Mayo MS, et al. Application </a:t>
            </a:r>
            <a:r>
              <a:rPr lang="en-US" sz="1000" b="0" i="0" u="none" strike="noStrike" dirty="0">
                <a:effectLst/>
                <a:latin typeface="+mj-lt"/>
              </a:rPr>
              <a:t>of competitive PCR to cerebrospinal fluid samples </a:t>
            </a:r>
            <a:r>
              <a:rPr lang="en-US" sz="1000" b="0" i="0" u="none" strike="noStrike" dirty="0" err="1">
                <a:effectLst/>
                <a:latin typeface="+mj-lt"/>
              </a:rPr>
              <a:t>frompatients</a:t>
            </a:r>
            <a:r>
              <a:rPr lang="en-US" sz="1000" b="0" i="0" u="none" strike="noStrike" dirty="0">
                <a:effectLst/>
                <a:latin typeface="+mj-lt"/>
              </a:rPr>
              <a:t> with herpes simplex encephalitis. </a:t>
            </a:r>
            <a:r>
              <a:rPr lang="en-US" sz="1000" b="0" i="1" u="none" strike="noStrike" dirty="0">
                <a:effectLst/>
                <a:latin typeface="+mj-lt"/>
              </a:rPr>
              <a:t>J Clin Microbiol</a:t>
            </a:r>
            <a:r>
              <a:rPr lang="en-US" sz="1000" b="0" i="0" u="none" strike="noStrike" dirty="0">
                <a:effectLst/>
                <a:latin typeface="+mj-lt"/>
              </a:rPr>
              <a:t>.1998;36:2229-2234.</a:t>
            </a:r>
            <a:r>
              <a:rPr lang="en-US" sz="1000" b="0" i="0" dirty="0">
                <a:effectLst/>
                <a:latin typeface="+mj-lt"/>
              </a:rPr>
              <a:t>​</a:t>
            </a:r>
          </a:p>
          <a:p>
            <a:pPr algn="r" rtl="0" fontAlgn="base">
              <a:lnSpc>
                <a:spcPts val="1275"/>
              </a:lnSpc>
              <a:buNone/>
            </a:pPr>
            <a:r>
              <a:rPr lang="en-US" sz="1000" b="0" i="0" u="none" strike="noStrike" dirty="0">
                <a:effectLst/>
                <a:latin typeface="+mj-lt"/>
              </a:rPr>
              <a:t>Tyler KL Herpes simplex virus infections of the central nervous system: encephalitis and meningitis, including Mollaret's. Herpes. 2004;11 Suppl 2:57A.</a:t>
            </a:r>
            <a:r>
              <a:rPr lang="en-US" sz="1000" b="0" i="0" dirty="0">
                <a:effectLst/>
                <a:latin typeface="+mj-lt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402799275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 descr="Top 2 MRI images with abnormal, bright signaling in the right temporal lobe and insular cortex. Bottom two images demonstrated abnormal signal spread to the left side.">
            <a:extLst>
              <a:ext uri="{FF2B5EF4-FFF2-40B4-BE49-F238E27FC236}">
                <a16:creationId xmlns:a16="http://schemas.microsoft.com/office/drawing/2014/main" id="{4978E3E2-DB4F-C32F-72D6-DFC919D090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0144" y="7774373"/>
            <a:ext cx="10113645" cy="822960"/>
          </a:xfrm>
        </p:spPr>
        <p:txBody>
          <a:bodyPr vert="horz" lIns="91440" tIns="0" rIns="91440" bIns="0" rtlCol="0" anchor="t">
            <a:noAutofit/>
          </a:bodyPr>
          <a:lstStyle/>
          <a:p>
            <a:r>
              <a:rPr lang="en-US" dirty="0"/>
              <a:t>MRI Findings in a patient with herpes simplex encephalitis</a:t>
            </a:r>
          </a:p>
        </p:txBody>
      </p:sp>
      <p:pic>
        <p:nvPicPr>
          <p:cNvPr id="5" name="Picture 4" descr="A series of MRI findings in a patient with herpes simplex encephalitis. The initial images demonstrate bright signal in the right temporal lobe, which eventually progressed to abnormal signaling in the left side (bottom two pictures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709" y="0"/>
            <a:ext cx="5671930" cy="7844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icture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5" y="7951"/>
            <a:ext cx="12191985" cy="49150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half" idx="2"/>
          </p:nvPr>
        </p:nvSpPr>
        <p:spPr>
          <a:xfrm>
            <a:off x="7804728" y="381000"/>
            <a:ext cx="2406073" cy="4339034"/>
          </a:xfrm>
        </p:spPr>
        <p:txBody>
          <a:bodyPr>
            <a:normAutofit lnSpcReduction="10000"/>
          </a:bodyPr>
          <a:lstStyle/>
          <a:p>
            <a:pPr marL="0" marR="18288" lvl="1" algn="r">
              <a:spcBef>
                <a:spcPts val="400"/>
              </a:spcBef>
              <a:buSzPct val="68000"/>
            </a:pPr>
            <a:r>
              <a:rPr lang="en-US" sz="1600" dirty="0"/>
              <a:t>MRI w/contrast shows signal enhancement in predominately temporal lobes, with asymmetric involvement</a:t>
            </a:r>
          </a:p>
          <a:p>
            <a:pPr marL="0" marR="18288" lvl="1" algn="r">
              <a:spcBef>
                <a:spcPts val="400"/>
              </a:spcBef>
              <a:buSzPct val="68000"/>
            </a:pPr>
            <a:endParaRPr lang="en-US" sz="1600" dirty="0"/>
          </a:p>
          <a:p>
            <a:pPr marL="0" marR="18288" lvl="1">
              <a:spcBef>
                <a:spcPts val="400"/>
              </a:spcBef>
              <a:buSzPct val="68000"/>
            </a:pPr>
            <a:r>
              <a:rPr lang="en-US" sz="1600" dirty="0"/>
              <a:t>Day 2</a:t>
            </a:r>
          </a:p>
          <a:p>
            <a:pPr marL="0" marR="18288" lvl="1" algn="r">
              <a:spcBef>
                <a:spcPts val="400"/>
              </a:spcBef>
              <a:buSzPct val="68000"/>
            </a:pPr>
            <a:endParaRPr lang="en-US" sz="1600" dirty="0"/>
          </a:p>
          <a:p>
            <a:pPr marL="0" marR="18288" lvl="1" algn="r">
              <a:spcBef>
                <a:spcPts val="400"/>
              </a:spcBef>
              <a:buSzPct val="68000"/>
            </a:pPr>
            <a:endParaRPr lang="en-US" sz="1600" dirty="0"/>
          </a:p>
          <a:p>
            <a:pPr marL="0" marR="18288" lvl="1" algn="r">
              <a:spcBef>
                <a:spcPts val="400"/>
              </a:spcBef>
              <a:buSzPct val="68000"/>
            </a:pPr>
            <a:endParaRPr lang="en-US" sz="1600" dirty="0"/>
          </a:p>
          <a:p>
            <a:pPr marL="0" marR="18288" lvl="1" algn="r">
              <a:spcBef>
                <a:spcPts val="400"/>
              </a:spcBef>
              <a:buSzPct val="68000"/>
            </a:pPr>
            <a:endParaRPr lang="en-US" sz="1600" dirty="0"/>
          </a:p>
          <a:p>
            <a:pPr marL="0" marR="18288" lvl="1" algn="r">
              <a:spcBef>
                <a:spcPts val="400"/>
              </a:spcBef>
              <a:buSzPct val="68000"/>
            </a:pPr>
            <a:endParaRPr lang="en-US" sz="1600" dirty="0"/>
          </a:p>
          <a:p>
            <a:pPr marL="0" marR="18288" lvl="1" algn="r">
              <a:spcBef>
                <a:spcPts val="400"/>
              </a:spcBef>
              <a:buSzPct val="68000"/>
            </a:pPr>
            <a:endParaRPr lang="en-US" sz="1600" dirty="0"/>
          </a:p>
          <a:p>
            <a:pPr marL="0" marR="18288" lvl="1">
              <a:spcBef>
                <a:spcPts val="400"/>
              </a:spcBef>
              <a:buSzPct val="68000"/>
            </a:pPr>
            <a:endParaRPr lang="en-US" sz="1600" dirty="0"/>
          </a:p>
          <a:p>
            <a:pPr marL="0" marR="18288" lvl="1">
              <a:spcBef>
                <a:spcPts val="400"/>
              </a:spcBef>
              <a:buSzPct val="68000"/>
            </a:pPr>
            <a:r>
              <a:rPr lang="en-US" sz="1600" dirty="0"/>
              <a:t>Day 15</a:t>
            </a:r>
          </a:p>
          <a:p>
            <a:endParaRPr lang="en-US" dirty="0"/>
          </a:p>
        </p:txBody>
      </p:sp>
      <p:pic>
        <p:nvPicPr>
          <p:cNvPr id="2050" name="Pictur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9639" y="1828872"/>
            <a:ext cx="1142857" cy="1142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9639" y="4246127"/>
            <a:ext cx="1142857" cy="1142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2626" y="6429376"/>
            <a:ext cx="1095375" cy="42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30844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3BCCAE5-A35B-4B66-A4A7-E23C34A40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en-US" dirty="0"/>
              <a:t>Definitions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987BDFB-DE64-4B56-B44F-45FAE19FA9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79" y="1845734"/>
            <a:ext cx="7005861" cy="4023360"/>
          </a:xfrm>
        </p:spPr>
        <p:txBody>
          <a:bodyPr>
            <a:normAutofit/>
          </a:bodyPr>
          <a:lstStyle/>
          <a:p>
            <a:pPr marL="342900" indent="-342900" eaLnBrk="0" hangingPunct="0">
              <a:spcAft>
                <a:spcPct val="20000"/>
              </a:spcAft>
              <a:buSzPct val="110000"/>
              <a:buFont typeface="Arial" pitchFamily="34" charset="0"/>
              <a:buChar char="•"/>
            </a:pPr>
            <a:r>
              <a:rPr lang="en-US" sz="1900" b="1" u="sng" dirty="0"/>
              <a:t>Meningitis</a:t>
            </a:r>
            <a:r>
              <a:rPr lang="en-US" sz="1900" b="1" dirty="0"/>
              <a:t>:  </a:t>
            </a:r>
            <a:r>
              <a:rPr lang="en-US" sz="1900" dirty="0"/>
              <a:t>infection of the leptomeninges – including arachnoid mater and the CSF in both the subarachnoid space and cerebral ventricles</a:t>
            </a:r>
          </a:p>
          <a:p>
            <a:pPr marL="342900" indent="-342900" eaLnBrk="0" hangingPunct="0">
              <a:spcAft>
                <a:spcPct val="20000"/>
              </a:spcAft>
              <a:buSzPct val="110000"/>
              <a:buFont typeface="Arial" pitchFamily="34" charset="0"/>
              <a:buChar char="•"/>
            </a:pPr>
            <a:r>
              <a:rPr lang="en-US" sz="1900" b="1" u="sng" dirty="0"/>
              <a:t>Aseptic meningitis</a:t>
            </a:r>
            <a:r>
              <a:rPr lang="en-US" sz="1900" b="1" dirty="0"/>
              <a:t>: </a:t>
            </a:r>
            <a:r>
              <a:rPr lang="en-US" sz="1900" dirty="0"/>
              <a:t>non-bacterial (most common = viral meningitis)</a:t>
            </a:r>
          </a:p>
          <a:p>
            <a:pPr marL="342900" indent="-342900" eaLnBrk="0" hangingPunct="0">
              <a:spcAft>
                <a:spcPct val="20000"/>
              </a:spcAft>
              <a:buSzPct val="110000"/>
              <a:buFont typeface="Arial" pitchFamily="34" charset="0"/>
              <a:buChar char="•"/>
            </a:pPr>
            <a:r>
              <a:rPr lang="en-US" sz="1900" b="1" u="sng" dirty="0"/>
              <a:t>Encephalitis</a:t>
            </a:r>
            <a:r>
              <a:rPr lang="en-US" sz="1900" b="1" dirty="0"/>
              <a:t>:  </a:t>
            </a:r>
            <a:r>
              <a:rPr lang="en-US" sz="1900" dirty="0"/>
              <a:t>infection of brain parenchyma; alteration of mental status &gt; 24hrs with 2 or more of the following: fever, focal neuro deficit, seizure, CSF pleocytosis or abnormal imaging</a:t>
            </a:r>
          </a:p>
          <a:p>
            <a:pPr marL="342900" indent="-342900" eaLnBrk="0" hangingPunct="0">
              <a:spcAft>
                <a:spcPct val="20000"/>
              </a:spcAft>
              <a:buSzPct val="110000"/>
              <a:buFont typeface="Arial" pitchFamily="34" charset="0"/>
              <a:buChar char="•"/>
            </a:pPr>
            <a:r>
              <a:rPr lang="en-US" sz="1900" b="1" i="1" u="sng" dirty="0"/>
              <a:t>Meningoencephalitis</a:t>
            </a:r>
            <a:r>
              <a:rPr lang="en-US" sz="1900" b="1" i="1" dirty="0"/>
              <a:t>:  </a:t>
            </a:r>
            <a:r>
              <a:rPr lang="en-US" sz="1900" i="1" dirty="0"/>
              <a:t>cross-over between infection of the arachnoid/CSF and brain parenchyma with combined clinical features</a:t>
            </a:r>
          </a:p>
          <a:p>
            <a:endParaRPr lang="en-US" sz="1900" dirty="0"/>
          </a:p>
        </p:txBody>
      </p:sp>
      <p:pic>
        <p:nvPicPr>
          <p:cNvPr id="7" name="Graphic 6" descr="Brain">
            <a:extLst>
              <a:ext uri="{FF2B5EF4-FFF2-40B4-BE49-F238E27FC236}">
                <a16:creationId xmlns:a16="http://schemas.microsoft.com/office/drawing/2014/main" id="{98F3B502-70F1-E12D-A06D-491AB3A550B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50508" y="2023963"/>
            <a:ext cx="3135109" cy="3135109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BD7A74B5-8367-4A83-ABEC-0FCDDE97B1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CC184B0-C2C6-4BF0-B078-816C7AF959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13103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Encephalitis Etiologies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1"/>
          </p:nvPr>
        </p:nvSpPr>
        <p:spPr>
          <a:xfrm>
            <a:off x="1217874" y="1787056"/>
            <a:ext cx="9937805" cy="4497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VZV</a:t>
            </a:r>
          </a:p>
          <a:p>
            <a:pPr lvl="1"/>
            <a:r>
              <a:rPr lang="en-US" dirty="0"/>
              <a:t>Typically presents with delirium after vesicles</a:t>
            </a:r>
          </a:p>
          <a:p>
            <a:pPr lvl="2"/>
            <a:r>
              <a:rPr lang="en-US" sz="1600" dirty="0"/>
              <a:t>Don’t </a:t>
            </a:r>
            <a:r>
              <a:rPr lang="en-US" sz="1600" i="1" dirty="0"/>
              <a:t>have</a:t>
            </a:r>
            <a:r>
              <a:rPr lang="en-US" sz="1600" dirty="0"/>
              <a:t> to have a rash or shingles!</a:t>
            </a:r>
          </a:p>
          <a:p>
            <a:pPr lvl="1"/>
            <a:r>
              <a:rPr lang="en-US" dirty="0"/>
              <a:t>HA, fever, vomiting, seizures, focal neurologic deficits, cerebral ataxia</a:t>
            </a:r>
          </a:p>
          <a:p>
            <a:pPr lvl="1"/>
            <a:r>
              <a:rPr lang="en-US" dirty="0"/>
              <a:t>Diagnosis:  CSF: mild elevated WBC </a:t>
            </a:r>
            <a:r>
              <a:rPr lang="en-US" dirty="0" err="1"/>
              <a:t>ct</a:t>
            </a:r>
            <a:r>
              <a:rPr lang="en-US" dirty="0"/>
              <a:t>, lymph predominance, mild protein elevation</a:t>
            </a:r>
          </a:p>
          <a:p>
            <a:pPr lvl="1"/>
            <a:r>
              <a:rPr lang="en-US" dirty="0"/>
              <a:t>CSF VZV PCR </a:t>
            </a:r>
          </a:p>
          <a:p>
            <a:pPr lvl="1"/>
            <a:r>
              <a:rPr lang="en-US" dirty="0"/>
              <a:t>Treatment = IV acyclovir</a:t>
            </a:r>
          </a:p>
          <a:p>
            <a:r>
              <a:rPr lang="en-US" b="1" dirty="0"/>
              <a:t>Enteroviruses: </a:t>
            </a:r>
            <a:r>
              <a:rPr lang="en-US" dirty="0"/>
              <a:t>also cause encephalitis, can also have a rash</a:t>
            </a:r>
          </a:p>
          <a:p>
            <a:r>
              <a:rPr lang="en-US" b="1" dirty="0"/>
              <a:t>MUCH less common:</a:t>
            </a:r>
          </a:p>
          <a:p>
            <a:pPr lvl="1"/>
            <a:r>
              <a:rPr lang="en-US" dirty="0"/>
              <a:t>HIV, EBV, CMV, Rabies</a:t>
            </a:r>
          </a:p>
          <a:p>
            <a:pPr lvl="1"/>
            <a:r>
              <a:rPr lang="en-US" dirty="0"/>
              <a:t>Arthropod associated: St. Louis encephalitis, Japanese encephalitis, Eastern and Western equine encephalitis, La Crosse encephalitis, California encephaliti</a:t>
            </a:r>
            <a:r>
              <a:rPr lang="en-US" sz="1600" dirty="0"/>
              <a:t>s</a:t>
            </a:r>
          </a:p>
          <a:p>
            <a:pPr lvl="1"/>
            <a:endParaRPr lang="en-US" sz="2400" dirty="0"/>
          </a:p>
        </p:txBody>
      </p:sp>
      <p:sp>
        <p:nvSpPr>
          <p:cNvPr id="5" name="Rectangle 4"/>
          <p:cNvSpPr/>
          <p:nvPr/>
        </p:nvSpPr>
        <p:spPr>
          <a:xfrm>
            <a:off x="5943600" y="6457891"/>
            <a:ext cx="474171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000" dirty="0">
                <a:latin typeface="+mj-lt"/>
              </a:rPr>
              <a:t>Betts RF Chapman SW, Penn R. </a:t>
            </a:r>
            <a:r>
              <a:rPr lang="en-US" sz="1000" i="1" dirty="0">
                <a:latin typeface="+mj-lt"/>
              </a:rPr>
              <a:t>A Practical Approach to Infectious Diseases</a:t>
            </a:r>
            <a:r>
              <a:rPr lang="en-US" sz="1000" dirty="0">
                <a:latin typeface="+mj-lt"/>
              </a:rPr>
              <a:t>, 5</a:t>
            </a:r>
            <a:r>
              <a:rPr lang="en-US" sz="1000" baseline="30000" dirty="0">
                <a:latin typeface="+mj-lt"/>
              </a:rPr>
              <a:t>th</a:t>
            </a:r>
            <a:r>
              <a:rPr lang="en-US" sz="1000" dirty="0">
                <a:latin typeface="+mj-lt"/>
              </a:rPr>
              <a:t> ed. 2003</a:t>
            </a:r>
          </a:p>
        </p:txBody>
      </p:sp>
    </p:spTree>
    <p:extLst>
      <p:ext uri="{BB962C8B-B14F-4D97-AF65-F5344CB8AC3E}">
        <p14:creationId xmlns:p14="http://schemas.microsoft.com/office/powerpoint/2010/main" val="37949809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4000" dirty="0"/>
              <a:t>West Nile Virus:  </a:t>
            </a:r>
            <a:r>
              <a:rPr lang="en-US" sz="4000" dirty="0" err="1"/>
              <a:t>neuroinvasive</a:t>
            </a:r>
            <a:r>
              <a:rPr lang="en-US" sz="4000" dirty="0"/>
              <a:t> disease</a:t>
            </a:r>
          </a:p>
        </p:txBody>
      </p:sp>
      <p:sp>
        <p:nvSpPr>
          <p:cNvPr id="315395" name="Rectangle 3"/>
          <p:cNvSpPr>
            <a:spLocks noGrp="1" noChangeArrowheads="1"/>
          </p:cNvSpPr>
          <p:nvPr>
            <p:ph idx="1"/>
          </p:nvPr>
        </p:nvSpPr>
        <p:spPr>
          <a:xfrm>
            <a:off x="1097280" y="1845733"/>
            <a:ext cx="10058400" cy="4427845"/>
          </a:xfrm>
        </p:spPr>
        <p:txBody>
          <a:bodyPr vert="horz" lIns="0" tIns="45720" rIns="0" bIns="45720" rtlCol="0" anchor="t">
            <a:normAutofit fontScale="92500" lnSpcReduction="20000"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400" dirty="0"/>
              <a:t>Encephalitis-</a:t>
            </a:r>
            <a:r>
              <a:rPr lang="en-US" sz="2400" err="1"/>
              <a:t>meningoencephalitis</a:t>
            </a:r>
            <a:r>
              <a:rPr lang="en-US" sz="2400" dirty="0"/>
              <a:t> (60%)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/>
              <a:t>Meningitis (30-40%)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/>
              <a:t>Clinical features: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000" dirty="0"/>
              <a:t>Fever (&gt;90%)</a:t>
            </a:r>
          </a:p>
          <a:p>
            <a:pPr marL="383540" lvl="1">
              <a:lnSpc>
                <a:spcPct val="90000"/>
              </a:lnSpc>
              <a:defRPr/>
            </a:pPr>
            <a:r>
              <a:rPr lang="en-US" sz="2000" dirty="0"/>
              <a:t>R</a:t>
            </a:r>
            <a:r>
              <a:rPr lang="en-US" sz="2400" dirty="0"/>
              <a:t>ash-</a:t>
            </a:r>
            <a:r>
              <a:rPr lang="en-US" sz="2000" dirty="0"/>
              <a:t>‘minority’ of patients; macular, </a:t>
            </a:r>
            <a:r>
              <a:rPr lang="en-US" sz="2000" err="1"/>
              <a:t>papular</a:t>
            </a:r>
            <a:r>
              <a:rPr lang="en-US" sz="2000" dirty="0"/>
              <a:t>, </a:t>
            </a:r>
            <a:r>
              <a:rPr lang="en-US" sz="2000" err="1"/>
              <a:t>morbilliform</a:t>
            </a:r>
            <a:endParaRPr lang="en-US" sz="2000">
              <a:ea typeface="Calibri" panose="020F0502020204030204"/>
              <a:cs typeface="Calibri" panose="020F0502020204030204"/>
            </a:endParaRPr>
          </a:p>
          <a:p>
            <a:pPr marL="383540" lvl="1">
              <a:lnSpc>
                <a:spcPct val="90000"/>
              </a:lnSpc>
              <a:defRPr/>
            </a:pPr>
            <a:r>
              <a:rPr lang="en-US" sz="2000" dirty="0"/>
              <a:t>Weakness - 10% in New York outbreak had complete </a:t>
            </a:r>
            <a:r>
              <a:rPr lang="en-US" sz="2000" dirty="0">
                <a:solidFill>
                  <a:srgbClr val="FFC000"/>
                </a:solidFill>
              </a:rPr>
              <a:t>flaccid paralysis</a:t>
            </a:r>
            <a:endParaRPr lang="en-US" sz="2000" dirty="0">
              <a:solidFill>
                <a:srgbClr val="FFC000"/>
              </a:solidFill>
              <a:ea typeface="Calibri"/>
              <a:cs typeface="Calibri"/>
            </a:endParaRPr>
          </a:p>
          <a:p>
            <a:pPr lvl="2">
              <a:lnSpc>
                <a:spcPct val="90000"/>
              </a:lnSpc>
              <a:defRPr/>
            </a:pPr>
            <a:r>
              <a:rPr lang="en-US" sz="1800" dirty="0"/>
              <a:t>Distinguish from Guillain-Barre w/ EMG/NCV –axonal (most prominent) and demyelinating lesions</a:t>
            </a:r>
          </a:p>
          <a:p>
            <a:pPr lvl="2">
              <a:defRPr/>
            </a:pPr>
            <a:r>
              <a:rPr lang="en-US" sz="1800" dirty="0"/>
              <a:t>Ocular, cranial nerve palsies​</a:t>
            </a:r>
          </a:p>
          <a:p>
            <a:pPr>
              <a:lnSpc>
                <a:spcPct val="90000"/>
              </a:lnSpc>
              <a:defRPr/>
            </a:pPr>
            <a:r>
              <a:rPr lang="en-US" sz="2400" dirty="0"/>
              <a:t>Diagnosis:</a:t>
            </a:r>
          </a:p>
          <a:p>
            <a:pPr marL="383540" lvl="1">
              <a:defRPr/>
            </a:pPr>
            <a:r>
              <a:rPr lang="en-US" dirty="0"/>
              <a:t>Preferred: </a:t>
            </a:r>
            <a:r>
              <a:rPr lang="en-US" err="1">
                <a:solidFill>
                  <a:srgbClr val="FFC000"/>
                </a:solidFill>
              </a:rPr>
              <a:t>IgM</a:t>
            </a:r>
            <a:r>
              <a:rPr lang="en-US" dirty="0">
                <a:solidFill>
                  <a:srgbClr val="FFC000"/>
                </a:solidFill>
              </a:rPr>
              <a:t> in CSF</a:t>
            </a:r>
            <a:endParaRPr lang="en-US" dirty="0">
              <a:solidFill>
                <a:srgbClr val="FFC000"/>
              </a:solidFill>
              <a:ea typeface="Calibri"/>
              <a:cs typeface="Calibri"/>
            </a:endParaRPr>
          </a:p>
          <a:p>
            <a:pPr lvl="1">
              <a:defRPr/>
            </a:pPr>
            <a:r>
              <a:rPr lang="en-US" dirty="0"/>
              <a:t>Also: Serum serology available</a:t>
            </a:r>
          </a:p>
          <a:p>
            <a:pPr lvl="1">
              <a:defRPr/>
            </a:pPr>
            <a:r>
              <a:rPr lang="en-US" dirty="0"/>
              <a:t>Predilection to involve the basal ganglia on MRI head</a:t>
            </a:r>
          </a:p>
          <a:p>
            <a:pPr>
              <a:defRPr/>
            </a:pPr>
            <a:r>
              <a:rPr lang="en-US" sz="2400" dirty="0"/>
              <a:t>Treatment</a:t>
            </a:r>
          </a:p>
          <a:p>
            <a:pPr lvl="1">
              <a:defRPr/>
            </a:pPr>
            <a:r>
              <a:rPr lang="en-US" dirty="0"/>
              <a:t>Supportive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sz="2400" dirty="0"/>
          </a:p>
        </p:txBody>
      </p:sp>
      <p:sp>
        <p:nvSpPr>
          <p:cNvPr id="29700" name="Text Box 4"/>
          <p:cNvSpPr txBox="1">
            <a:spLocks noChangeArrowheads="1"/>
          </p:cNvSpPr>
          <p:nvPr/>
        </p:nvSpPr>
        <p:spPr bwMode="auto">
          <a:xfrm>
            <a:off x="8371840" y="6615987"/>
            <a:ext cx="22860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en-US" sz="1000" dirty="0">
                <a:latin typeface="+mj-lt"/>
              </a:rPr>
              <a:t>Ann Intern Med 2002;137:173</a:t>
            </a:r>
          </a:p>
        </p:txBody>
      </p:sp>
    </p:spTree>
    <p:extLst>
      <p:ext uri="{BB962C8B-B14F-4D97-AF65-F5344CB8AC3E}">
        <p14:creationId xmlns:p14="http://schemas.microsoft.com/office/powerpoint/2010/main" val="340129555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225826" y="3193111"/>
            <a:ext cx="8305800" cy="1143000"/>
          </a:xfrm>
        </p:spPr>
        <p:txBody>
          <a:bodyPr>
            <a:normAutofit/>
          </a:bodyPr>
          <a:lstStyle/>
          <a:p>
            <a:r>
              <a:rPr lang="en-US" sz="6000" dirty="0"/>
              <a:t>Brain Abscess</a:t>
            </a:r>
          </a:p>
        </p:txBody>
      </p:sp>
    </p:spTree>
    <p:extLst>
      <p:ext uri="{BB962C8B-B14F-4D97-AF65-F5344CB8AC3E}">
        <p14:creationId xmlns:p14="http://schemas.microsoft.com/office/powerpoint/2010/main" val="126586122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Brain Abscess -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dirty="0"/>
              <a:t>Focal, intracerebral infection that begins as a localized area of cerebritis and develops into a collection of pus surrounded by a well-vascularized capsule</a:t>
            </a:r>
          </a:p>
          <a:p>
            <a:r>
              <a:rPr lang="en-US" sz="2400" dirty="0"/>
              <a:t>Direct spread from paranasal sinuses, middle ear, mastoid or dental sources in 25-50% of cases</a:t>
            </a:r>
          </a:p>
          <a:p>
            <a:pPr lvl="1"/>
            <a:r>
              <a:rPr lang="en-US" sz="2000" dirty="0"/>
              <a:t>remainder </a:t>
            </a:r>
            <a:r>
              <a:rPr lang="en-US" sz="2000" dirty="0" err="1"/>
              <a:t>bacteremic</a:t>
            </a:r>
            <a:r>
              <a:rPr lang="en-US" sz="2000" dirty="0"/>
              <a:t>/hematogenous spread</a:t>
            </a:r>
          </a:p>
          <a:p>
            <a:r>
              <a:rPr lang="en-US" sz="2400" dirty="0"/>
              <a:t>Overall mortality ~ 8% to 25%</a:t>
            </a:r>
          </a:p>
          <a:p>
            <a:r>
              <a:rPr lang="en-US" sz="2400" dirty="0"/>
              <a:t>Epidemiology:</a:t>
            </a:r>
          </a:p>
          <a:p>
            <a:pPr lvl="1"/>
            <a:r>
              <a:rPr lang="en-US" sz="2000" dirty="0"/>
              <a:t>Bacterial</a:t>
            </a:r>
          </a:p>
          <a:p>
            <a:pPr lvl="1"/>
            <a:r>
              <a:rPr lang="en-US" sz="2000" dirty="0"/>
              <a:t>Fungal</a:t>
            </a:r>
          </a:p>
          <a:p>
            <a:pPr lvl="1"/>
            <a:r>
              <a:rPr lang="en-US" sz="2000" dirty="0"/>
              <a:t>Protozoan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0478506-CE50-205A-E665-3313AA87A629}"/>
              </a:ext>
            </a:extLst>
          </p:cNvPr>
          <p:cNvSpPr txBox="1"/>
          <p:nvPr/>
        </p:nvSpPr>
        <p:spPr>
          <a:xfrm>
            <a:off x="3492610" y="6377977"/>
            <a:ext cx="8699390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b="0" i="0" dirty="0">
                <a:solidFill>
                  <a:srgbClr val="212121"/>
                </a:solidFill>
                <a:effectLst/>
              </a:rPr>
              <a:t>Chun CH, Johnson JD, Hofstetter M, Raff MJ. Brain abscess. A study of 45 consecutive cases. Medicine (Baltimore). 1986 Nov;65(6):415-31. PMID: 3784900.</a:t>
            </a:r>
          </a:p>
          <a:p>
            <a:r>
              <a:rPr lang="en-US" sz="1000" dirty="0"/>
              <a:t>Brouwer MC, Tunkel AR, </a:t>
            </a:r>
            <a:r>
              <a:rPr lang="en-US" sz="1000" dirty="0" err="1"/>
              <a:t>McKhann</a:t>
            </a:r>
            <a:r>
              <a:rPr lang="en-US" sz="1000" dirty="0"/>
              <a:t> GM 2nd, van de Beek D. Brain abscess. N Engl J Med. 2014 Jul 31;371(5):447-56. </a:t>
            </a:r>
            <a:r>
              <a:rPr lang="en-US" sz="1000" dirty="0" err="1"/>
              <a:t>doi</a:t>
            </a:r>
            <a:r>
              <a:rPr lang="en-US" sz="1000" dirty="0"/>
              <a:t>: 10.1056/NEJMra1301635. PMID: 25075836.</a:t>
            </a:r>
            <a:endParaRPr lang="en-US" sz="1000" b="0" i="0" dirty="0">
              <a:solidFill>
                <a:srgbClr val="212121"/>
              </a:solidFill>
              <a:effectLst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333958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Bacterial Brain Abscess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2200" dirty="0"/>
              <a:t>Streptococci (aerobic, anaerobic, and microaerophilic) including </a:t>
            </a:r>
            <a:r>
              <a:rPr lang="en-US" sz="2200" i="1" dirty="0"/>
              <a:t>S. </a:t>
            </a:r>
            <a:r>
              <a:rPr lang="en-US" sz="2200" i="1" dirty="0" err="1"/>
              <a:t>anginosis</a:t>
            </a:r>
            <a:r>
              <a:rPr lang="en-US" sz="2200" i="1" dirty="0"/>
              <a:t> (</a:t>
            </a:r>
            <a:r>
              <a:rPr lang="en-US" sz="2200" i="1" dirty="0" err="1"/>
              <a:t>milleri</a:t>
            </a:r>
            <a:r>
              <a:rPr lang="en-US" sz="2200" i="1" dirty="0"/>
              <a:t>) </a:t>
            </a:r>
            <a:r>
              <a:rPr lang="en-US" sz="2200" dirty="0"/>
              <a:t>group are the most commonly isolated bacteria (70% of cases) </a:t>
            </a:r>
          </a:p>
          <a:p>
            <a:pPr lvl="1"/>
            <a:r>
              <a:rPr lang="en-US" dirty="0"/>
              <a:t>Frequently isolated in mixed infections (30% to 60% of cases)</a:t>
            </a:r>
          </a:p>
          <a:p>
            <a:pPr marL="457200" lvl="1" indent="0">
              <a:buNone/>
            </a:pPr>
            <a:endParaRPr lang="en-US" sz="2000" i="1" dirty="0"/>
          </a:p>
          <a:p>
            <a:r>
              <a:rPr lang="en-US" sz="2200" i="1" dirty="0" err="1"/>
              <a:t>Bacteroides</a:t>
            </a:r>
            <a:r>
              <a:rPr lang="en-US" sz="2200" dirty="0"/>
              <a:t> and </a:t>
            </a:r>
            <a:r>
              <a:rPr lang="en-US" sz="2200" i="1" dirty="0" err="1"/>
              <a:t>Prevotella</a:t>
            </a:r>
            <a:r>
              <a:rPr lang="en-US" sz="2200" dirty="0"/>
              <a:t> spp., isolated in 20% to 40% of patients</a:t>
            </a:r>
          </a:p>
          <a:p>
            <a:pPr lvl="1"/>
            <a:r>
              <a:rPr lang="en-US" dirty="0"/>
              <a:t>Frequently found in mixed infections</a:t>
            </a:r>
          </a:p>
          <a:p>
            <a:pPr marL="457200" lvl="1" indent="0">
              <a:buNone/>
            </a:pPr>
            <a:endParaRPr lang="en-US" sz="2000" dirty="0"/>
          </a:p>
          <a:p>
            <a:r>
              <a:rPr lang="en-US" sz="2200" dirty="0"/>
              <a:t>Enteric gram-negative bacilli (</a:t>
            </a:r>
            <a:r>
              <a:rPr lang="en-US" sz="2200" i="1" dirty="0"/>
              <a:t>Proteus</a:t>
            </a:r>
            <a:r>
              <a:rPr lang="en-US" sz="2200" dirty="0"/>
              <a:t> spp., </a:t>
            </a:r>
            <a:r>
              <a:rPr lang="en-US" sz="2200" i="1" dirty="0"/>
              <a:t>Escherichia coli, Klebsiella</a:t>
            </a:r>
            <a:r>
              <a:rPr lang="en-US" sz="2200" dirty="0"/>
              <a:t> spp., and </a:t>
            </a:r>
            <a:r>
              <a:rPr lang="en-US" sz="2200" i="1" dirty="0"/>
              <a:t>Pseudomonas</a:t>
            </a:r>
            <a:r>
              <a:rPr lang="en-US" sz="2200" dirty="0"/>
              <a:t> spp.) are isolated in 23% to 33% of patients</a:t>
            </a:r>
          </a:p>
          <a:p>
            <a:pPr lvl="1"/>
            <a:r>
              <a:rPr lang="en-US" dirty="0"/>
              <a:t>often in patients with </a:t>
            </a:r>
            <a:r>
              <a:rPr lang="en-US" dirty="0" err="1"/>
              <a:t>otic</a:t>
            </a:r>
            <a:r>
              <a:rPr lang="en-US" dirty="0"/>
              <a:t> foci, with sepsis, who have had neurosurgical procedures, or immunocompromised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sz="2200" i="1" dirty="0"/>
              <a:t>Staphylococcus aureus</a:t>
            </a:r>
            <a:r>
              <a:rPr lang="en-US" sz="2200" dirty="0"/>
              <a:t> -10% to 20% of isolates, usually in patients with cranial trauma or infective endocarditis – </a:t>
            </a:r>
            <a:r>
              <a:rPr lang="en-US" i="1" dirty="0"/>
              <a:t>often single agent</a:t>
            </a:r>
          </a:p>
        </p:txBody>
      </p:sp>
      <p:sp>
        <p:nvSpPr>
          <p:cNvPr id="5" name="Rectangle 4"/>
          <p:cNvSpPr/>
          <p:nvPr/>
        </p:nvSpPr>
        <p:spPr>
          <a:xfrm>
            <a:off x="5115560" y="6519446"/>
            <a:ext cx="698624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000" dirty="0"/>
              <a:t>Bennett, J.E., Dolin, R., Blaser, M.J. (2020). Mandell, Douglas and Bennett's principles and practice of infectious diseases, 9th Ed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59644976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Diagnosis – Neuroimaging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737205"/>
            <a:ext cx="10519576" cy="5059363"/>
          </a:xfrm>
        </p:spPr>
        <p:txBody>
          <a:bodyPr>
            <a:normAutofit/>
          </a:bodyPr>
          <a:lstStyle/>
          <a:p>
            <a:r>
              <a:rPr lang="en-US" sz="2200" b="1" i="1" dirty="0">
                <a:solidFill>
                  <a:schemeClr val="tx1"/>
                </a:solidFill>
              </a:rPr>
              <a:t>CT</a:t>
            </a:r>
            <a:r>
              <a:rPr lang="en-US" sz="2200" b="1" i="1" dirty="0">
                <a:solidFill>
                  <a:schemeClr val="bg1"/>
                </a:solidFill>
              </a:rPr>
              <a:t> </a:t>
            </a:r>
            <a:r>
              <a:rPr lang="en-US" sz="2200" dirty="0"/>
              <a:t>characteristic appearance is a </a:t>
            </a:r>
            <a:r>
              <a:rPr lang="en-US" sz="2200" dirty="0" err="1"/>
              <a:t>hypodense</a:t>
            </a:r>
            <a:r>
              <a:rPr lang="en-US" sz="2200" dirty="0"/>
              <a:t> center with a peripheral uniform ring enhancement after the injection of contrast material</a:t>
            </a:r>
          </a:p>
        </p:txBody>
      </p:sp>
      <p:pic>
        <p:nvPicPr>
          <p:cNvPr id="11269" name="Picture 5" descr="2 CT images demonstrating a hypodense center and ring enhancement after contract infections (image on right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6608" y="2473690"/>
            <a:ext cx="8054671" cy="43763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AutoShap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708150" y="7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43207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Diagnosis – Neuroimaging &amp; MRI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263" y="1737360"/>
            <a:ext cx="10534153" cy="5059363"/>
          </a:xfrm>
        </p:spPr>
        <p:txBody>
          <a:bodyPr>
            <a:normAutofit/>
          </a:bodyPr>
          <a:lstStyle/>
          <a:p>
            <a:r>
              <a:rPr lang="en-US" sz="2200" b="1" i="1" dirty="0">
                <a:solidFill>
                  <a:schemeClr val="tx1"/>
                </a:solidFill>
              </a:rPr>
              <a:t>MRI </a:t>
            </a:r>
            <a:r>
              <a:rPr lang="en-US" dirty="0"/>
              <a:t>- more sensitive than CT; greater contrast between cerebral edema and adjacent brain, more conspicuous spread of inflammation into ventricles and subarachnoid space, and earlier detection of satellite lesions </a:t>
            </a:r>
            <a:endParaRPr lang="en-US" sz="2200" dirty="0"/>
          </a:p>
        </p:txBody>
      </p:sp>
      <p:pic>
        <p:nvPicPr>
          <p:cNvPr id="24584" name="Picture 8" descr="MRI imaging demonstrating a more detailed grey scale of the brain. Ring enhancing lesion is more evident in the middle picture than the previous CT image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197" y="2749826"/>
            <a:ext cx="9135605" cy="3581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AutoShap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708150" y="7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115559" y="6519446"/>
            <a:ext cx="6967583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000" dirty="0"/>
              <a:t>Bennett, J.E., Dolin, R., Blaser, M.J. (2020). Mandell, Douglas and Bennett's principles and practice of infectious diseases, 9th Ed.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47395624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Diagnosis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r>
              <a:rPr lang="en-US" sz="2400" dirty="0"/>
              <a:t>Image-guided aspiration </a:t>
            </a:r>
          </a:p>
          <a:p>
            <a:pPr lvl="1"/>
            <a:r>
              <a:rPr lang="en-US" dirty="0"/>
              <a:t>For gram stain &amp; culture</a:t>
            </a:r>
          </a:p>
          <a:p>
            <a:pPr marL="383540" lvl="1"/>
            <a:r>
              <a:rPr lang="en-US" dirty="0"/>
              <a:t>Special stains, such as acid-fast &amp; modified acid-fast stains (for Nocardia</a:t>
            </a:r>
            <a:r>
              <a:rPr lang="en-US" i="1" dirty="0"/>
              <a:t>)</a:t>
            </a:r>
            <a:r>
              <a:rPr lang="en-US" dirty="0"/>
              <a:t>, mucicarmine (for Cryptococcus), </a:t>
            </a:r>
            <a:r>
              <a:rPr lang="en-US" dirty="0" err="1"/>
              <a:t>methenamine</a:t>
            </a:r>
            <a:r>
              <a:rPr lang="en-US" dirty="0"/>
              <a:t> silver for fungi</a:t>
            </a:r>
            <a:endParaRPr lang="en-US" dirty="0">
              <a:ea typeface="Calibri"/>
              <a:cs typeface="Calibri"/>
            </a:endParaRPr>
          </a:p>
          <a:p>
            <a:pPr lvl="1"/>
            <a:r>
              <a:rPr lang="en-US" dirty="0"/>
              <a:t>16S rRNA gene sequencing and amplification if negative culture results </a:t>
            </a:r>
          </a:p>
          <a:p>
            <a:r>
              <a:rPr lang="en-US" sz="2400" dirty="0"/>
              <a:t>Tissue</a:t>
            </a:r>
            <a:r>
              <a:rPr lang="en-US" dirty="0"/>
              <a:t>:  </a:t>
            </a:r>
            <a:r>
              <a:rPr lang="en-US" dirty="0" err="1"/>
              <a:t>histopath</a:t>
            </a:r>
            <a:r>
              <a:rPr lang="en-US" dirty="0"/>
              <a:t> for fungi, pseudocysts and tachyzoites (toxoplasma)</a:t>
            </a:r>
          </a:p>
          <a:p>
            <a:r>
              <a:rPr lang="en-US" sz="2400" dirty="0"/>
              <a:t>CSF</a:t>
            </a:r>
            <a:r>
              <a:rPr lang="en-US" dirty="0"/>
              <a:t>:  cultures</a:t>
            </a:r>
          </a:p>
          <a:p>
            <a:pPr lvl="1"/>
            <a:r>
              <a:rPr lang="en-US" dirty="0"/>
              <a:t>CSF Toxoplasma PCR has a specificity of 96% to 100%, but a sensitivity of only about 50%</a:t>
            </a:r>
          </a:p>
          <a:p>
            <a:r>
              <a:rPr lang="en-US" sz="2400" dirty="0"/>
              <a:t>Serum</a:t>
            </a:r>
            <a:r>
              <a:rPr lang="en-US" dirty="0"/>
              <a:t>: blood culture, Toxoplasma serologies</a:t>
            </a:r>
          </a:p>
        </p:txBody>
      </p:sp>
    </p:spTree>
    <p:extLst>
      <p:ext uri="{BB962C8B-B14F-4D97-AF65-F5344CB8AC3E}">
        <p14:creationId xmlns:p14="http://schemas.microsoft.com/office/powerpoint/2010/main" val="141330574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87CCBC-EBBE-F62D-F725-4CBE4777A5F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97280" y="-1450757"/>
            <a:ext cx="10058400" cy="145075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Empirical Antimicrobial Therapy for Bacterial Brain Abscess</a:t>
            </a:r>
          </a:p>
        </p:txBody>
      </p:sp>
      <p:pic>
        <p:nvPicPr>
          <p:cNvPr id="3074" name="Picture 2" descr="http://coursewareobjects.elsevier.com/objects/elr/ExpertConsult/Mandell/infectiousdiseases7e/tables/images/088t003.jpg&#10;&#10;A table of empirical antimicrobial therapy for bacterial brain abscess including a discussion of predisposing conditions that may affect antimicrobrial regimen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8401" y="152401"/>
            <a:ext cx="7418404" cy="6387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5115559" y="6539935"/>
            <a:ext cx="6902269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000" dirty="0"/>
              <a:t>Bennett, J.E., Dolin, R., Blaser, M.J. (2020). Mandell, Douglas and Bennett's principles and practice of infectious diseases, 9th Ed.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49297357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CNS Infection Clues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464212082"/>
              </p:ext>
            </p:extLst>
          </p:nvPr>
        </p:nvGraphicFramePr>
        <p:xfrm>
          <a:off x="1773140" y="1737360"/>
          <a:ext cx="7405978" cy="50891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029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029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6123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Clue</a:t>
                      </a:r>
                      <a:r>
                        <a:rPr lang="en-US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(s)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Pathogen</a:t>
                      </a:r>
                      <a:r>
                        <a:rPr lang="en-US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6123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Otitis media + CNS infection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>
                          <a:solidFill>
                            <a:schemeClr val="tx1"/>
                          </a:solidFill>
                        </a:rPr>
                        <a:t>S. pneumoniae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6123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Diabetic</a:t>
                      </a:r>
                      <a:r>
                        <a:rPr lang="en-US" baseline="0" dirty="0">
                          <a:solidFill>
                            <a:schemeClr val="tx1"/>
                          </a:solidFill>
                        </a:rPr>
                        <a:t> patient with meningitis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Group B strep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6123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Pregnant</a:t>
                      </a:r>
                      <a:r>
                        <a:rPr lang="en-US" baseline="0" dirty="0">
                          <a:solidFill>
                            <a:schemeClr val="tx1"/>
                          </a:solidFill>
                        </a:rPr>
                        <a:t> + CNS infection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Listeria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9628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Asplenia/functional asplenia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Encapsulated organisms</a:t>
                      </a:r>
                      <a:r>
                        <a:rPr lang="en-US" baseline="0" dirty="0">
                          <a:solidFill>
                            <a:schemeClr val="tx1"/>
                          </a:solidFill>
                        </a:rPr>
                        <a:t> (</a:t>
                      </a:r>
                      <a:r>
                        <a:rPr lang="en-US" i="1" baseline="0" dirty="0">
                          <a:solidFill>
                            <a:schemeClr val="tx1"/>
                          </a:solidFill>
                        </a:rPr>
                        <a:t>S</a:t>
                      </a:r>
                      <a:r>
                        <a:rPr lang="en-US" baseline="0" dirty="0">
                          <a:solidFill>
                            <a:schemeClr val="tx1"/>
                          </a:solidFill>
                        </a:rPr>
                        <a:t>. </a:t>
                      </a:r>
                      <a:r>
                        <a:rPr lang="en-US" i="1" baseline="0" dirty="0" err="1">
                          <a:solidFill>
                            <a:schemeClr val="tx1"/>
                          </a:solidFill>
                        </a:rPr>
                        <a:t>pneumo</a:t>
                      </a:r>
                      <a:r>
                        <a:rPr lang="en-US" i="1" baseline="0" dirty="0">
                          <a:solidFill>
                            <a:schemeClr val="tx1"/>
                          </a:solidFill>
                        </a:rPr>
                        <a:t>, Neisseria, Hib</a:t>
                      </a:r>
                      <a:r>
                        <a:rPr lang="en-US" baseline="0" dirty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6123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Encephalitis with </a:t>
                      </a:r>
                      <a:r>
                        <a:rPr lang="en-US" dirty="0" err="1">
                          <a:solidFill>
                            <a:schemeClr val="tx1"/>
                          </a:solidFill>
                        </a:rPr>
                        <a:t>orchitis</a:t>
                      </a: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 or </a:t>
                      </a:r>
                      <a:r>
                        <a:rPr lang="en-US" dirty="0" err="1">
                          <a:solidFill>
                            <a:schemeClr val="tx1"/>
                          </a:solidFill>
                        </a:rPr>
                        <a:t>parotitis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Mumps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9628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Penetrating trauma / CNS infection after neurosurgery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>
                          <a:solidFill>
                            <a:schemeClr val="tx1"/>
                          </a:solidFill>
                        </a:rPr>
                        <a:t>S. aureus </a:t>
                      </a: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(or enteric gram-negative</a:t>
                      </a:r>
                      <a:r>
                        <a:rPr lang="en-US" baseline="0" dirty="0">
                          <a:solidFill>
                            <a:schemeClr val="tx1"/>
                          </a:solidFill>
                        </a:rPr>
                        <a:t> organism)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76123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Subacute meningitis in HIV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Cryptococcus</a:t>
                      </a:r>
                      <a:r>
                        <a:rPr lang="en-US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76123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Asymmetric flaccid paralysis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West</a:t>
                      </a:r>
                      <a:r>
                        <a:rPr lang="en-US" baseline="0" dirty="0">
                          <a:solidFill>
                            <a:schemeClr val="tx1"/>
                          </a:solidFill>
                        </a:rPr>
                        <a:t> Nile Virus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76123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Temporal</a:t>
                      </a:r>
                      <a:r>
                        <a:rPr lang="en-US" baseline="0" dirty="0">
                          <a:solidFill>
                            <a:schemeClr val="tx1"/>
                          </a:solidFill>
                        </a:rPr>
                        <a:t> lobe enhancement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HSV</a:t>
                      </a:r>
                      <a:r>
                        <a:rPr lang="en-US" baseline="0" dirty="0">
                          <a:solidFill>
                            <a:schemeClr val="tx1"/>
                          </a:solidFill>
                        </a:rPr>
                        <a:t>-1 encephalitis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68647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EE1530B0-6F96-46C0-8B3E-3215CB756B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54910CF-1B56-45D3-960A-E89F7B3B91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2E06944-4318-BA4E-B711-9E50B31E1F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516835"/>
            <a:ext cx="3084844" cy="577284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Additional Factors in Diagnosis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669F804-A677-4B75-95F4-A5E4426FB7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AC7F2E-083C-0F1B-3925-75934118EA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123055" y="6459785"/>
            <a:ext cx="1089428" cy="365125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spcAft>
                <a:spcPts val="600"/>
              </a:spcAft>
            </a:pPr>
            <a:fld id="{E7BFD848-A2CD-4F37-9109-EC852E470CDE}" type="slidenum">
              <a:rPr lang="en-US">
                <a:solidFill>
                  <a:schemeClr val="tx2"/>
                </a:solidFill>
              </a:rPr>
              <a:pPr>
                <a:spcAft>
                  <a:spcPts val="600"/>
                </a:spcAft>
              </a:pPr>
              <a:t>4</a:t>
            </a:fld>
            <a:endParaRPr lang="en-US">
              <a:solidFill>
                <a:schemeClr val="tx2"/>
              </a:solidFill>
            </a:endParaRPr>
          </a:p>
        </p:txBody>
      </p:sp>
      <p:graphicFrame>
        <p:nvGraphicFramePr>
          <p:cNvPr id="8" name="TextBox 5" descr="A list of additional factors to consider including age, host immune status, regional epidemiology/time of year, travel, exposures, consumption, hobbies/recreation, symptoms/duration, examination and CSF labs">
            <a:extLst>
              <a:ext uri="{FF2B5EF4-FFF2-40B4-BE49-F238E27FC236}">
                <a16:creationId xmlns:a16="http://schemas.microsoft.com/office/drawing/2014/main" id="{44D7163E-F950-AFAC-E71E-27474B0A7F3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13287122"/>
              </p:ext>
            </p:extLst>
          </p:nvPr>
        </p:nvGraphicFramePr>
        <p:xfrm>
          <a:off x="4741863" y="639763"/>
          <a:ext cx="6797675" cy="5649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676581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points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Define the condition:  </a:t>
            </a:r>
          </a:p>
          <a:p>
            <a:pPr lvl="1"/>
            <a:r>
              <a:rPr lang="en-US" dirty="0"/>
              <a:t>Meningitis</a:t>
            </a:r>
          </a:p>
          <a:p>
            <a:pPr lvl="1"/>
            <a:r>
              <a:rPr lang="en-US" dirty="0"/>
              <a:t>Encephalitis</a:t>
            </a:r>
          </a:p>
          <a:p>
            <a:pPr lvl="1"/>
            <a:r>
              <a:rPr lang="en-US" dirty="0" err="1"/>
              <a:t>Meningoencephalitis</a:t>
            </a:r>
            <a:endParaRPr lang="en-US" dirty="0"/>
          </a:p>
          <a:p>
            <a:pPr lvl="1"/>
            <a:r>
              <a:rPr lang="en-US" dirty="0"/>
              <a:t>Other CNS infection</a:t>
            </a:r>
          </a:p>
          <a:p>
            <a:r>
              <a:rPr lang="en-US" dirty="0"/>
              <a:t>Rapid Triage post-imaging (if needed) and LP </a:t>
            </a:r>
          </a:p>
          <a:p>
            <a:pPr lvl="1"/>
            <a:r>
              <a:rPr lang="en-US" dirty="0"/>
              <a:t>Bacterial? What other tests should I order?</a:t>
            </a:r>
          </a:p>
          <a:p>
            <a:r>
              <a:rPr lang="en-US" dirty="0"/>
              <a:t>Treatment</a:t>
            </a:r>
          </a:p>
          <a:p>
            <a:pPr lvl="1"/>
            <a:r>
              <a:rPr lang="en-US" dirty="0"/>
              <a:t>Antibiotics</a:t>
            </a:r>
          </a:p>
          <a:p>
            <a:pPr lvl="1"/>
            <a:r>
              <a:rPr lang="en-US" dirty="0"/>
              <a:t>Supportive care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67A4F5-7AF7-4381-9FDC-78134BB974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Individual Readiness Assurance Test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CA478C-D69E-4900-BA27-2907DC9678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778442"/>
            <a:ext cx="5168348" cy="5029200"/>
          </a:xfrm>
        </p:spPr>
        <p:txBody>
          <a:bodyPr>
            <a:normAutofit fontScale="5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300" dirty="0"/>
              <a:t>What is meningoencephalitis?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300" dirty="0"/>
              <a:t>Most patients with acute bacterial meningitis present with which 3 symptoms?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300" dirty="0"/>
              <a:t>When you flex a meningitis patient’s neck on exam, they reflexively flex at their hips. This would be a + _____ test?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300" dirty="0"/>
              <a:t>What is the recommended antibiotic for </a:t>
            </a:r>
            <a:r>
              <a:rPr lang="en-US" sz="3300" i="1" dirty="0"/>
              <a:t>N. meningitidis </a:t>
            </a:r>
            <a:r>
              <a:rPr lang="en-US" sz="3300" dirty="0"/>
              <a:t>meningitis?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300" dirty="0"/>
              <a:t>What patient immune factors can pose a risk for </a:t>
            </a:r>
            <a:r>
              <a:rPr lang="en-US" sz="3300" i="1" dirty="0"/>
              <a:t>H. influenzae </a:t>
            </a:r>
            <a:r>
              <a:rPr lang="en-US" sz="3300" dirty="0"/>
              <a:t>meningitis?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300" dirty="0"/>
              <a:t>In TB meningitis, CSF glucose will typically be high, low or normal?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300" dirty="0"/>
              <a:t>A patient presents with altered mental status and fever. A CSF HSV PCR is negative. Do you trust this result?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300" dirty="0"/>
              <a:t>How does a brain abscess usually show up on contrasted CT head?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B8936CC-103E-4653-9A7B-BE023F3E7A7C}"/>
              </a:ext>
            </a:extLst>
          </p:cNvPr>
          <p:cNvSpPr txBox="1">
            <a:spLocks/>
          </p:cNvSpPr>
          <p:nvPr/>
        </p:nvSpPr>
        <p:spPr>
          <a:xfrm>
            <a:off x="6095999" y="1737360"/>
            <a:ext cx="5345927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71550" lvl="1" indent="-514350">
              <a:buFont typeface="+mj-lt"/>
              <a:buAutoNum type="arabicPeriod"/>
            </a:pPr>
            <a:r>
              <a:rPr lang="en-US" sz="1800" dirty="0"/>
              <a:t>A cross-over between infection of the arachnoid/CSF and brain parenchyma with combined clinical features 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1800" dirty="0"/>
              <a:t>Fever, neck stiffness, and altered mental status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1800" dirty="0" err="1"/>
              <a:t>Brudzinski’s</a:t>
            </a:r>
            <a:r>
              <a:rPr lang="en-US" sz="1800" dirty="0"/>
              <a:t> 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1800" dirty="0"/>
              <a:t>Ceftriaxone (or cefotaxime)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1800" dirty="0"/>
              <a:t>Splenectomy, hypogammaglobulinemia 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1800" dirty="0"/>
              <a:t>Low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1800" dirty="0"/>
              <a:t>Typically. CSF HSV PCR 98% sensitive, 99% specific for diagnosis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1800" dirty="0"/>
              <a:t>Lesion with a hypodense center with a peripheral uniform ring enhancement after injection of contrast</a:t>
            </a:r>
          </a:p>
        </p:txBody>
      </p:sp>
    </p:spTree>
    <p:extLst>
      <p:ext uri="{BB962C8B-B14F-4D97-AF65-F5344CB8AC3E}">
        <p14:creationId xmlns:p14="http://schemas.microsoft.com/office/powerpoint/2010/main" val="4064102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4" name="Text Box 232"/>
          <p:cNvSpPr txBox="1">
            <a:spLocks noGrp="1" noChangeArrowheads="1"/>
          </p:cNvSpPr>
          <p:nvPr>
            <p:ph type="title" idx="4294967295"/>
          </p:nvPr>
        </p:nvSpPr>
        <p:spPr bwMode="auto">
          <a:xfrm>
            <a:off x="1524000" y="168558"/>
            <a:ext cx="9144000" cy="646331"/>
          </a:xfrm>
          <a:prstGeom prst="rect">
            <a:avLst/>
          </a:prstGeom>
          <a:noFill/>
          <a:ln w="9525">
            <a:noFill/>
            <a:prstDash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CSF Findings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9249899"/>
              </p:ext>
            </p:extLst>
          </p:nvPr>
        </p:nvGraphicFramePr>
        <p:xfrm>
          <a:off x="1714500" y="814889"/>
          <a:ext cx="8763000" cy="6043111"/>
        </p:xfrm>
        <a:graphic>
          <a:graphicData uri="http://schemas.openxmlformats.org/drawingml/2006/table">
            <a:tbl>
              <a:tblPr firstRow="1"/>
              <a:tblGrid>
                <a:gridCol w="1905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11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66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663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843083">
                <a:tc gridSpan="8">
                  <a:txBody>
                    <a:bodyPr/>
                    <a:lstStyle/>
                    <a:p>
                      <a:pPr algn="ctr" fontAlgn="t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CSF Findings</a:t>
                      </a:r>
                    </a:p>
                  </a:txBody>
                  <a:tcPr marL="7891" marR="7891" marT="78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  <a:lumOff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t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891" marR="7891" marT="78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  <a:lumOff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891" marR="7891" marT="78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  <a:lumOff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t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891" marR="7891" marT="78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  <a:lumOff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t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891" marR="7891" marT="78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  <a:lumOff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t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891" marR="7891" marT="78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  <a:lumOff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t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891" marR="7891" marT="78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  <a:lumOff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t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891" marR="7891" marT="78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  <a:lumOff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7836660"/>
                  </a:ext>
                </a:extLst>
              </a:tr>
              <a:tr h="843083"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CSF</a:t>
                      </a:r>
                    </a:p>
                  </a:txBody>
                  <a:tcPr marL="7891" marR="7891" marT="78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Appearance</a:t>
                      </a:r>
                    </a:p>
                  </a:txBody>
                  <a:tcPr marL="7891" marR="7891" marT="78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OP</a:t>
                      </a:r>
                    </a:p>
                  </a:txBody>
                  <a:tcPr marL="7891" marR="7891" marT="78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WBC</a:t>
                      </a:r>
                    </a:p>
                  </a:txBody>
                  <a:tcPr marL="7891" marR="7891" marT="78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Cell type</a:t>
                      </a:r>
                    </a:p>
                  </a:txBody>
                  <a:tcPr marL="7891" marR="7891" marT="78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Gluc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891" marR="7891" marT="78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Prot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891" marR="7891" marT="78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CSF Lactate</a:t>
                      </a:r>
                    </a:p>
                  </a:txBody>
                  <a:tcPr marL="7891" marR="7891" marT="78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  <a:lumOff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7117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Normal</a:t>
                      </a:r>
                    </a:p>
                  </a:txBody>
                  <a:tcPr marL="7891" marR="7891" marT="78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clear</a:t>
                      </a:r>
                    </a:p>
                  </a:txBody>
                  <a:tcPr marL="7891" marR="7891" marT="78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7-20</a:t>
                      </a:r>
                      <a:r>
                        <a:rPr lang="en-US" sz="1400" b="0" i="0" u="none" strike="noStrike" baseline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 rtl="0" fontAlgn="t"/>
                      <a:r>
                        <a:rPr lang="en-US" sz="1400" b="0" i="0" u="none" strike="noStrike" baseline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Cm H20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891" marR="7891" marT="78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0-5</a:t>
                      </a:r>
                    </a:p>
                  </a:txBody>
                  <a:tcPr marL="7891" marR="7891" marT="78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N/A</a:t>
                      </a:r>
                    </a:p>
                  </a:txBody>
                  <a:tcPr marL="7891" marR="7891" marT="78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&gt;45</a:t>
                      </a:r>
                    </a:p>
                  </a:txBody>
                  <a:tcPr marL="7891" marR="7891" marT="78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&lt;45</a:t>
                      </a:r>
                    </a:p>
                  </a:txBody>
                  <a:tcPr marL="7891" marR="7891" marT="78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&lt;3.5</a:t>
                      </a:r>
                    </a:p>
                  </a:txBody>
                  <a:tcPr marL="7891" marR="7891" marT="78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  <a:lumOff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6024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Bacterial</a:t>
                      </a:r>
                    </a:p>
                  </a:txBody>
                  <a:tcPr marL="7891" marR="7891" marT="78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cloudy</a:t>
                      </a:r>
                    </a:p>
                  </a:txBody>
                  <a:tcPr marL="7891" marR="7891" marT="78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↑</a:t>
                      </a:r>
                    </a:p>
                  </a:txBody>
                  <a:tcPr marL="7891" marR="7891" marT="78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1000-5000</a:t>
                      </a:r>
                    </a:p>
                  </a:txBody>
                  <a:tcPr marL="7891" marR="7891" marT="78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PMNs</a:t>
                      </a:r>
                    </a:p>
                  </a:txBody>
                  <a:tcPr marL="7891" marR="7891" marT="78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&lt;40</a:t>
                      </a:r>
                    </a:p>
                  </a:txBody>
                  <a:tcPr marL="7891" marR="7891" marT="78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100-500</a:t>
                      </a:r>
                    </a:p>
                  </a:txBody>
                  <a:tcPr marL="7891" marR="7891" marT="78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&gt;3.5</a:t>
                      </a:r>
                    </a:p>
                  </a:txBody>
                  <a:tcPr marL="7891" marR="7891" marT="78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  <a:lumOff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6024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TB</a:t>
                      </a:r>
                    </a:p>
                  </a:txBody>
                  <a:tcPr marL="7891" marR="7891" marT="78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nml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/cloudy</a:t>
                      </a:r>
                    </a:p>
                  </a:txBody>
                  <a:tcPr marL="7891" marR="7891" marT="78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↑</a:t>
                      </a:r>
                    </a:p>
                  </a:txBody>
                  <a:tcPr marL="7891" marR="7891" marT="78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50-300</a:t>
                      </a:r>
                    </a:p>
                  </a:txBody>
                  <a:tcPr marL="7891" marR="7891" marT="78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Monos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891" marR="7891" marT="78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&lt;45</a:t>
                      </a:r>
                    </a:p>
                  </a:txBody>
                  <a:tcPr marL="7891" marR="7891" marT="78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50-300</a:t>
                      </a:r>
                    </a:p>
                  </a:txBody>
                  <a:tcPr marL="7891" marR="7891" marT="78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+/-</a:t>
                      </a:r>
                    </a:p>
                  </a:txBody>
                  <a:tcPr marL="7891" marR="7891" marT="78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  <a:lumOff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6024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Cryptococcal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891" marR="7891" marT="78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nml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/cloudy</a:t>
                      </a:r>
                    </a:p>
                  </a:txBody>
                  <a:tcPr marL="7891" marR="7891" marT="78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nml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/ ↑</a:t>
                      </a:r>
                    </a:p>
                  </a:txBody>
                  <a:tcPr marL="7891" marR="7891" marT="78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20-500</a:t>
                      </a:r>
                    </a:p>
                  </a:txBody>
                  <a:tcPr marL="7891" marR="7891" marT="78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Monos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891" marR="7891" marT="78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&lt;40</a:t>
                      </a:r>
                    </a:p>
                  </a:txBody>
                  <a:tcPr marL="7891" marR="7891" marT="78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&gt;45</a:t>
                      </a:r>
                    </a:p>
                  </a:txBody>
                  <a:tcPr marL="7891" marR="7891" marT="78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&lt;3.5</a:t>
                      </a:r>
                    </a:p>
                  </a:txBody>
                  <a:tcPr marL="7891" marR="7891" marT="78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  <a:lumOff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55732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Viral</a:t>
                      </a:r>
                    </a:p>
                  </a:txBody>
                  <a:tcPr marL="7891" marR="7891" marT="78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clear</a:t>
                      </a:r>
                    </a:p>
                  </a:txBody>
                  <a:tcPr marL="7891" marR="7891" marT="78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nml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/ ↑</a:t>
                      </a:r>
                    </a:p>
                  </a:txBody>
                  <a:tcPr marL="7891" marR="7891" marT="78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50-1000</a:t>
                      </a:r>
                    </a:p>
                  </a:txBody>
                  <a:tcPr marL="7891" marR="7891" marT="78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Lymph/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monos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891" marR="7891" marT="78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nml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891" marR="7891" marT="78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&lt;200</a:t>
                      </a:r>
                    </a:p>
                  </a:txBody>
                  <a:tcPr marL="7891" marR="7891" marT="78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&lt;3.5</a:t>
                      </a:r>
                    </a:p>
                  </a:txBody>
                  <a:tcPr marL="7891" marR="7891" marT="78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  <a:lumOff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6024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Parasitic</a:t>
                      </a:r>
                    </a:p>
                  </a:txBody>
                  <a:tcPr marL="7891" marR="7891" marT="78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cloudy</a:t>
                      </a:r>
                    </a:p>
                  </a:txBody>
                  <a:tcPr marL="7891" marR="7891" marT="78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nml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/ ↑</a:t>
                      </a:r>
                    </a:p>
                  </a:txBody>
                  <a:tcPr marL="7891" marR="7891" marT="78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150-2000</a:t>
                      </a:r>
                    </a:p>
                  </a:txBody>
                  <a:tcPr marL="7891" marR="7891" marT="78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Eosin (&gt;10%)</a:t>
                      </a:r>
                    </a:p>
                  </a:txBody>
                  <a:tcPr marL="7891" marR="7891" marT="78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nml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891" marR="7891" marT="78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&gt;45</a:t>
                      </a:r>
                    </a:p>
                  </a:txBody>
                  <a:tcPr marL="7891" marR="7891" marT="78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&lt;3.5</a:t>
                      </a:r>
                    </a:p>
                  </a:txBody>
                  <a:tcPr marL="7891" marR="7891" marT="78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  <a:lumOff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06959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Acute Bacterial Meningitis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n-US" sz="2400" dirty="0"/>
              <a:t> Classic triad of fever, neck stiffness, and altered mental status in 50% </a:t>
            </a:r>
          </a:p>
          <a:p>
            <a:pPr lvl="1">
              <a:buFont typeface="Arial" pitchFamily="34" charset="0"/>
              <a:buChar char="•"/>
            </a:pPr>
            <a:r>
              <a:rPr lang="en-US" sz="2000" dirty="0"/>
              <a:t>(All in 2 reviews had at least 1 </a:t>
            </a:r>
            <a:r>
              <a:rPr lang="en-US" sz="2000" dirty="0" err="1"/>
              <a:t>sx</a:t>
            </a:r>
            <a:r>
              <a:rPr lang="en-US" sz="2000" dirty="0"/>
              <a:t> and almost all present with 2/3 of above or headache)</a:t>
            </a:r>
          </a:p>
          <a:p>
            <a:pPr lvl="1">
              <a:buFont typeface="Arial" pitchFamily="34" charset="0"/>
              <a:buChar char="•"/>
            </a:pPr>
            <a:r>
              <a:rPr lang="en-US" sz="2000" dirty="0"/>
              <a:t>Fever &gt;95%, hypothermia less common; normal temperature very rare</a:t>
            </a:r>
          </a:p>
          <a:p>
            <a:r>
              <a:rPr lang="en-US" sz="2400" dirty="0"/>
              <a:t>Symptoms present within hours to 1 – 2 days 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/>
              <a:t>May also present with</a:t>
            </a:r>
            <a:r>
              <a:rPr lang="en-US" sz="2200" dirty="0"/>
              <a:t>:</a:t>
            </a:r>
          </a:p>
          <a:p>
            <a:pPr lvl="1">
              <a:buFont typeface="Arial" pitchFamily="34" charset="0"/>
              <a:buChar char="•"/>
            </a:pPr>
            <a:r>
              <a:rPr lang="en-US" sz="2000" dirty="0"/>
              <a:t>Photophobia, seizures, focal neurologic deficits, </a:t>
            </a:r>
            <a:r>
              <a:rPr lang="en-US" sz="2000" dirty="0" err="1"/>
              <a:t>petechiae</a:t>
            </a:r>
            <a:r>
              <a:rPr lang="en-US" sz="2000" dirty="0"/>
              <a:t>, palpable </a:t>
            </a:r>
            <a:r>
              <a:rPr lang="en-US" sz="2000" dirty="0" err="1"/>
              <a:t>purpura</a:t>
            </a:r>
            <a:r>
              <a:rPr lang="en-US" sz="2000" dirty="0"/>
              <a:t>, arthritis, skin abscess or </a:t>
            </a:r>
            <a:r>
              <a:rPr lang="en-US" sz="2000" dirty="0" err="1"/>
              <a:t>otitis</a:t>
            </a:r>
            <a:r>
              <a:rPr lang="en-US" sz="2000" dirty="0"/>
              <a:t> </a:t>
            </a:r>
          </a:p>
          <a:p>
            <a:pPr lvl="1">
              <a:buFont typeface="Arial" pitchFamily="34" charset="0"/>
              <a:buChar char="•"/>
            </a:pPr>
            <a:r>
              <a:rPr lang="en-US" sz="2000" dirty="0" err="1"/>
              <a:t>Petechial</a:t>
            </a:r>
            <a:r>
              <a:rPr lang="en-US" sz="2000" dirty="0"/>
              <a:t> rash more commonly seen with meningococcal infection, but is non-specific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9895104" y="6336724"/>
            <a:ext cx="216437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000" dirty="0"/>
              <a:t>N </a:t>
            </a:r>
            <a:r>
              <a:rPr lang="en-US" sz="1000" dirty="0" err="1"/>
              <a:t>Engl</a:t>
            </a:r>
            <a:r>
              <a:rPr lang="en-US" sz="1000" dirty="0"/>
              <a:t> J Med. 2004;351(18):1849.</a:t>
            </a:r>
            <a:endParaRPr lang="sv-SE" sz="1000" dirty="0"/>
          </a:p>
          <a:p>
            <a:pPr algn="r"/>
            <a:r>
              <a:rPr lang="sv-SE" sz="1000" dirty="0"/>
              <a:t>Ann Intern Med. 1998;129(11):862.</a:t>
            </a:r>
          </a:p>
          <a:p>
            <a:pPr algn="r"/>
            <a:r>
              <a:rPr lang="en-US" sz="1000" dirty="0"/>
              <a:t>N </a:t>
            </a:r>
            <a:r>
              <a:rPr lang="en-US" sz="1000" dirty="0" err="1"/>
              <a:t>Engl</a:t>
            </a:r>
            <a:r>
              <a:rPr lang="en-US" sz="1000" dirty="0"/>
              <a:t> J Med. 1993;328</a:t>
            </a:r>
          </a:p>
          <a:p>
            <a:endParaRPr lang="sv-SE" sz="1000" dirty="0"/>
          </a:p>
        </p:txBody>
      </p:sp>
    </p:spTree>
    <p:extLst>
      <p:ext uri="{BB962C8B-B14F-4D97-AF65-F5344CB8AC3E}">
        <p14:creationId xmlns:p14="http://schemas.microsoft.com/office/powerpoint/2010/main" val="39662016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Physical Exam Techniques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0E48E98-0047-4B13-9F74-C3BF8B08309F}"/>
              </a:ext>
            </a:extLst>
          </p:cNvPr>
          <p:cNvSpPr txBox="1"/>
          <p:nvPr/>
        </p:nvSpPr>
        <p:spPr>
          <a:xfrm>
            <a:off x="7943707" y="1218099"/>
            <a:ext cx="3124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*Helpful if + but low sensitivity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5174" y="5152395"/>
            <a:ext cx="4040188" cy="533400"/>
          </a:xfrm>
        </p:spPr>
        <p:txBody>
          <a:bodyPr>
            <a:normAutofit/>
          </a:bodyPr>
          <a:lstStyle/>
          <a:p>
            <a:pPr algn="ctr"/>
            <a:r>
              <a:rPr lang="en-US" dirty="0" err="1"/>
              <a:t>Kernig’s</a:t>
            </a:r>
            <a:r>
              <a:rPr lang="en-US" dirty="0"/>
              <a:t> sign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2B9B6FB-B0A3-4BEB-AF34-CFD5DA293030}"/>
              </a:ext>
            </a:extLst>
          </p:cNvPr>
          <p:cNvSpPr/>
          <p:nvPr/>
        </p:nvSpPr>
        <p:spPr>
          <a:xfrm>
            <a:off x="1289268" y="5596900"/>
            <a:ext cx="50600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Helvetica Neue"/>
              </a:rPr>
              <a:t>Lift leg towards chest: back pain and resistance to straightening: positive </a:t>
            </a:r>
            <a:r>
              <a:rPr lang="en-US" dirty="0" err="1">
                <a:latin typeface="Helvetica Neue"/>
              </a:rPr>
              <a:t>Kernig’s</a:t>
            </a:r>
            <a:r>
              <a:rPr lang="en-US" dirty="0">
                <a:latin typeface="Helvetica Neue"/>
              </a:rPr>
              <a:t> sign</a:t>
            </a:r>
            <a:endParaRPr lang="en-US" dirty="0"/>
          </a:p>
        </p:txBody>
      </p:sp>
      <p:pic>
        <p:nvPicPr>
          <p:cNvPr id="3074" name="Picture 2" descr="A person lying on a hospital bed demonstrating Kernigs sig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9700" y="1806833"/>
            <a:ext cx="45720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 Placeholder 3"/>
          <p:cNvSpPr>
            <a:spLocks noGrp="1"/>
          </p:cNvSpPr>
          <p:nvPr>
            <p:ph type="body" sz="quarter" idx="3"/>
          </p:nvPr>
        </p:nvSpPr>
        <p:spPr>
          <a:xfrm>
            <a:off x="7026132" y="5152395"/>
            <a:ext cx="4041775" cy="533400"/>
          </a:xfrm>
        </p:spPr>
        <p:txBody>
          <a:bodyPr/>
          <a:lstStyle/>
          <a:p>
            <a:pPr algn="ctr"/>
            <a:r>
              <a:rPr lang="en-US" dirty="0" err="1"/>
              <a:t>Brudzinski’s</a:t>
            </a:r>
            <a:r>
              <a:rPr lang="en-US" dirty="0"/>
              <a:t> sign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BBF574B-F1E8-4D13-A502-28D9631FB4AF}"/>
              </a:ext>
            </a:extLst>
          </p:cNvPr>
          <p:cNvSpPr/>
          <p:nvPr/>
        </p:nvSpPr>
        <p:spPr>
          <a:xfrm>
            <a:off x="6814561" y="5566166"/>
            <a:ext cx="49301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Helvetica Neue"/>
              </a:rPr>
              <a:t>Flex head towards chest: when patient flexes hips and knees: positive </a:t>
            </a:r>
            <a:r>
              <a:rPr lang="en-US" dirty="0" err="1">
                <a:latin typeface="Helvetica Neue"/>
              </a:rPr>
              <a:t>Brudzinski’s</a:t>
            </a:r>
            <a:r>
              <a:rPr lang="en-US" dirty="0">
                <a:latin typeface="Helvetica Neue"/>
              </a:rPr>
              <a:t> sign</a:t>
            </a:r>
            <a:endParaRPr lang="en-US" dirty="0"/>
          </a:p>
        </p:txBody>
      </p:sp>
      <p:pic>
        <p:nvPicPr>
          <p:cNvPr id="7" name="Picture 2" descr="A standardized patient encounter demonstrating Kernigs sign (lifting leg towards chest resulting in back pain) and Brudzinski['s sign (patient flexes hips and knees when the head is flexed towards chest)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6639" y="1806833"/>
            <a:ext cx="45720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6CF4625-9BE3-4044-9E11-09F8EBE6321F}"/>
              </a:ext>
            </a:extLst>
          </p:cNvPr>
          <p:cNvSpPr txBox="1"/>
          <p:nvPr/>
        </p:nvSpPr>
        <p:spPr>
          <a:xfrm>
            <a:off x="3938547" y="6571397"/>
            <a:ext cx="8253453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800" dirty="0"/>
              <a:t>Thomas KE, </a:t>
            </a:r>
            <a:r>
              <a:rPr lang="en-US" sz="800" dirty="0" err="1"/>
              <a:t>Hasbun</a:t>
            </a:r>
            <a:r>
              <a:rPr lang="en-US" sz="800" dirty="0"/>
              <a:t> R, </a:t>
            </a:r>
            <a:r>
              <a:rPr lang="en-US" sz="800" dirty="0" err="1"/>
              <a:t>Jekel</a:t>
            </a:r>
            <a:r>
              <a:rPr lang="en-US" sz="800" dirty="0"/>
              <a:t> J, </a:t>
            </a:r>
            <a:r>
              <a:rPr lang="en-US" sz="800" dirty="0" err="1"/>
              <a:t>Quagliarello</a:t>
            </a:r>
            <a:r>
              <a:rPr lang="en-US" sz="800" dirty="0"/>
              <a:t> VJ. The diagnostic accuracy of Kernig’s sign, Brudzinski’s sign, and nuchal rigidity in adults with suspected meningitis. Clin Infect Dis 2002; 35: 46–52.</a:t>
            </a:r>
          </a:p>
        </p:txBody>
      </p:sp>
    </p:spTree>
    <p:extLst>
      <p:ext uri="{BB962C8B-B14F-4D97-AF65-F5344CB8AC3E}">
        <p14:creationId xmlns:p14="http://schemas.microsoft.com/office/powerpoint/2010/main" val="2571165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DE91AD6-9A42-5774-C860-0EAEEAE7DC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-1450757"/>
            <a:ext cx="10058400" cy="145075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Bacterial Meningitis Pathogens</a:t>
            </a:r>
          </a:p>
        </p:txBody>
      </p:sp>
      <p:graphicFrame>
        <p:nvGraphicFramePr>
          <p:cNvPr id="6" name="Object 5" descr="A grey table depicting common bacterial meningitis pathogens, in order of most to least likely. It also depicts pathophysiology, risk, treatment and mortality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07054155"/>
              </p:ext>
            </p:extLst>
          </p:nvPr>
        </p:nvGraphicFramePr>
        <p:xfrm>
          <a:off x="1097280" y="286603"/>
          <a:ext cx="8848725" cy="431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8372573" imgH="4076571" progId="Excel.Sheet.12">
                  <p:embed/>
                </p:oleObj>
              </mc:Choice>
              <mc:Fallback>
                <p:oleObj name="Worksheet" r:id="rId2" imgW="8372573" imgH="4076571" progId="Excel.Sheet.12">
                  <p:embed/>
                  <p:pic>
                    <p:nvPicPr>
                      <p:cNvPr id="6" name="Object 5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097280" y="286603"/>
                        <a:ext cx="8848725" cy="43132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15638450-E04D-16BC-A392-45ED634D15C5}"/>
              </a:ext>
            </a:extLst>
          </p:cNvPr>
          <p:cNvSpPr txBox="1"/>
          <p:nvPr/>
        </p:nvSpPr>
        <p:spPr>
          <a:xfrm>
            <a:off x="1097280" y="4778734"/>
            <a:ext cx="987552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Streptococcus agalactiae (GBS)</a:t>
            </a:r>
            <a:r>
              <a:rPr lang="en-US" dirty="0"/>
              <a:t>predominates in neonates, acquired vertically during labor and delivery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Signs: lethargy or irritability, fever or hypothermia, poor feeding, vomiting, bulging fontanelle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At risk adults: Post-partum​, DM, HIV​, Alcohol misuse, Malignancy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Treat with Penicillin G, Ampicillin, or Ceftriaxone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Mortality up to 11% in once case series of neonates 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9425B4EC-07C2-A3F9-415C-7BC94E3DD0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75444" y="6631388"/>
            <a:ext cx="4857099" cy="16927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defTabSz="914400"/>
            <a:r>
              <a:rPr lang="en-US" sz="1100" i="1" dirty="0">
                <a:latin typeface="+mn-lt"/>
              </a:rPr>
              <a:t>Clin Infect Dis</a:t>
            </a:r>
            <a:r>
              <a:rPr lang="en-US" sz="1100" dirty="0">
                <a:latin typeface="+mn-lt"/>
              </a:rPr>
              <a:t>. 2018 Mar 5;66(6):857-864. </a:t>
            </a:r>
            <a:r>
              <a:rPr lang="en-US" sz="1100" dirty="0" err="1">
                <a:latin typeface="+mn-lt"/>
              </a:rPr>
              <a:t>doi</a:t>
            </a:r>
            <a:r>
              <a:rPr lang="en-US" sz="1100" dirty="0">
                <a:latin typeface="+mn-lt"/>
              </a:rPr>
              <a:t>: 10.1093/</a:t>
            </a:r>
            <a:r>
              <a:rPr lang="en-US" sz="1100" dirty="0" err="1">
                <a:latin typeface="+mn-lt"/>
              </a:rPr>
              <a:t>cid</a:t>
            </a:r>
            <a:r>
              <a:rPr lang="en-US" sz="1100" dirty="0">
                <a:latin typeface="+mn-lt"/>
              </a:rPr>
              <a:t>/cix896. PMID: 29045606.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rgbClr val="5B616B"/>
              </a:solidFill>
              <a:effectLst/>
              <a:latin typeface="+mn-lt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A84FF6CC-905F-5211-5BA1-4AB5E5DF61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230832"/>
            <a:ext cx="128240" cy="46166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rgbClr val="5B616B"/>
              </a:solidFill>
              <a:effectLst/>
              <a:latin typeface="BlinkMacSystemFon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rgbClr val="0071BC"/>
                </a:solidFill>
                <a:effectLst/>
              </a:rPr>
              <a:t>.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71BC"/>
                </a:solidFill>
                <a:effectLst/>
                <a:latin typeface="Arial" panose="020B0604020202020204" pitchFamily="34" charset="0"/>
              </a:rPr>
              <a:t> 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53398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Streptococcus </a:t>
            </a:r>
            <a:r>
              <a:rPr lang="en-US" i="1" dirty="0" err="1"/>
              <a:t>pneumoniae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600" dirty="0"/>
              <a:t>Most frequently observed etiologic agent of bacterial meningitis in the US</a:t>
            </a:r>
          </a:p>
          <a:p>
            <a:r>
              <a:rPr lang="en-US" sz="2600" dirty="0"/>
              <a:t>Patients often have contiguous or distant foci of pneumococcal infection (pneumonia, otitis media, mastoiditis, sinusitis, endocarditis)</a:t>
            </a:r>
          </a:p>
          <a:p>
            <a:r>
              <a:rPr lang="en-US" sz="2600" dirty="0"/>
              <a:t>Poor outcomes:</a:t>
            </a:r>
          </a:p>
          <a:p>
            <a:pPr lvl="1"/>
            <a:r>
              <a:rPr lang="en-US" dirty="0"/>
              <a:t>Mortality rate ~20%</a:t>
            </a:r>
          </a:p>
          <a:p>
            <a:pPr lvl="1"/>
            <a:r>
              <a:rPr lang="en-US" dirty="0"/>
              <a:t>High rate of neurologic sequela in survivors</a:t>
            </a:r>
          </a:p>
          <a:p>
            <a:pPr lvl="1"/>
            <a:r>
              <a:rPr lang="en-US" dirty="0"/>
              <a:t>Worse outcomes assoc. with:  lower GCS score, cranial nerve palsies, elevated ESR, CSF white blood cell count of &lt;1000/mm</a:t>
            </a:r>
            <a:r>
              <a:rPr lang="en-US" baseline="30000" dirty="0"/>
              <a:t>3</a:t>
            </a:r>
            <a:r>
              <a:rPr lang="en-US" dirty="0"/>
              <a:t>, high CSF protein concentration </a:t>
            </a:r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987040" y="6304002"/>
            <a:ext cx="9144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000" dirty="0"/>
              <a:t>van de Beek D, Brouwer MC, </a:t>
            </a:r>
            <a:r>
              <a:rPr lang="en-US" sz="1000" dirty="0" err="1"/>
              <a:t>Koedel</a:t>
            </a:r>
            <a:r>
              <a:rPr lang="en-US" sz="1000" dirty="0"/>
              <a:t> U, Wall EC. Community-acquired bacterial meningitis. Lancet. 2021 Sep 25;398(10306):1171-1183. </a:t>
            </a:r>
            <a:r>
              <a:rPr lang="en-US" sz="1000" dirty="0" err="1"/>
              <a:t>doi</a:t>
            </a:r>
            <a:r>
              <a:rPr lang="en-US" sz="1000" dirty="0"/>
              <a:t>: 10.1016/S0140-6736(21)00883-7. </a:t>
            </a:r>
            <a:r>
              <a:rPr lang="en-US" sz="1000" dirty="0" err="1"/>
              <a:t>Epub</a:t>
            </a:r>
            <a:r>
              <a:rPr lang="en-US" sz="1000" dirty="0"/>
              <a:t> 2021 Jul 22. PMID: 34303412.</a:t>
            </a:r>
          </a:p>
          <a:p>
            <a:pPr algn="r"/>
            <a:r>
              <a:rPr lang="en-US" sz="1000" dirty="0"/>
              <a:t>Bennett, J.E., Dolin, R., Blaser, M.J. (2020). Mandell, Douglas and Bennett's principles and practice of infectious diseases, 9th Ed.</a:t>
            </a:r>
          </a:p>
        </p:txBody>
      </p:sp>
    </p:spTree>
    <p:extLst>
      <p:ext uri="{BB962C8B-B14F-4D97-AF65-F5344CB8AC3E}">
        <p14:creationId xmlns:p14="http://schemas.microsoft.com/office/powerpoint/2010/main" val="1279474875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lassification xmlns="8a382088-adb9-49cc-9f0f-11577899c917" xsi:nil="true"/>
    <lcf76f155ced4ddcb4097134ff3c332f xmlns="8a382088-adb9-49cc-9f0f-11577899c917">
      <Terms xmlns="http://schemas.microsoft.com/office/infopath/2007/PartnerControls"/>
    </lcf76f155ced4ddcb4097134ff3c332f>
    <TaxCatchAll xmlns="0d9c7fb5-7dc7-4f4b-82aa-f2900776e756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744F1DB862A4F489F5853FEBD921678" ma:contentTypeVersion="15" ma:contentTypeDescription="Create a new document." ma:contentTypeScope="" ma:versionID="57125fcd197c55a2ab303caa9325f4ba">
  <xsd:schema xmlns:xsd="http://www.w3.org/2001/XMLSchema" xmlns:xs="http://www.w3.org/2001/XMLSchema" xmlns:p="http://schemas.microsoft.com/office/2006/metadata/properties" xmlns:ns2="8a382088-adb9-49cc-9f0f-11577899c917" xmlns:ns3="0d9c7fb5-7dc7-4f4b-82aa-f2900776e756" targetNamespace="http://schemas.microsoft.com/office/2006/metadata/properties" ma:root="true" ma:fieldsID="6e2e2c9b85e141726d320b37a5a2cfcd" ns2:_="" ns3:_="">
    <xsd:import namespace="8a382088-adb9-49cc-9f0f-11577899c917"/>
    <xsd:import namespace="0d9c7fb5-7dc7-4f4b-82aa-f2900776e75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Classifi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382088-adb9-49cc-9f0f-11577899c91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Classification" ma:index="12" nillable="true" ma:displayName="Classification" ma:internalName="Classification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659f85e2-7a09-45ed-ae36-f6f783af5b4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d9c7fb5-7dc7-4f4b-82aa-f2900776e756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7" nillable="true" ma:displayName="Taxonomy Catch All Column" ma:hidden="true" ma:list="{f2c87bcf-9034-4d31-90d5-7a29f7622657}" ma:internalName="TaxCatchAll" ma:showField="CatchAllData" ma:web="0d9c7fb5-7dc7-4f4b-82aa-f2900776e75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CB19C94-AD34-4F7C-A5B4-395EB15CB66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510E8B9-1318-4A65-9D63-58B05AC74E2D}">
  <ds:schemaRefs>
    <ds:schemaRef ds:uri="http://purl.org/dc/dcmitype/"/>
    <ds:schemaRef ds:uri="8a382088-adb9-49cc-9f0f-11577899c917"/>
    <ds:schemaRef ds:uri="http://schemas.microsoft.com/office/2006/documentManagement/types"/>
    <ds:schemaRef ds:uri="http://www.w3.org/XML/1998/namespace"/>
    <ds:schemaRef ds:uri="http://purl.org/dc/elements/1.1/"/>
    <ds:schemaRef ds:uri="http://schemas.microsoft.com/office/2006/metadata/properties"/>
    <ds:schemaRef ds:uri="0d9c7fb5-7dc7-4f4b-82aa-f2900776e756"/>
    <ds:schemaRef ds:uri="http://purl.org/dc/terms/"/>
    <ds:schemaRef ds:uri="http://schemas.microsoft.com/office/infopath/2007/PartnerControls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8C69BA23-E58E-47C5-81E6-22A2910B8A1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a382088-adb9-49cc-9f0f-11577899c917"/>
    <ds:schemaRef ds:uri="0d9c7fb5-7dc7-4f4b-82aa-f2900776e75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198</TotalTime>
  <Words>3550</Words>
  <Application>Microsoft Office PowerPoint</Application>
  <PresentationFormat>Widescreen</PresentationFormat>
  <Paragraphs>459</Paragraphs>
  <Slides>41</Slides>
  <Notes>34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51" baseType="lpstr">
      <vt:lpstr>ＭＳ Ｐゴシック</vt:lpstr>
      <vt:lpstr>Aptos</vt:lpstr>
      <vt:lpstr>Arial</vt:lpstr>
      <vt:lpstr>BlinkMacSystemFont</vt:lpstr>
      <vt:lpstr>Calibri</vt:lpstr>
      <vt:lpstr>Calibri Light</vt:lpstr>
      <vt:lpstr>Helvetica Neue</vt:lpstr>
      <vt:lpstr>Times New Roman</vt:lpstr>
      <vt:lpstr>Retrospect</vt:lpstr>
      <vt:lpstr>Worksheet</vt:lpstr>
      <vt:lpstr>CNS Infections</vt:lpstr>
      <vt:lpstr>Overview</vt:lpstr>
      <vt:lpstr>Definitions</vt:lpstr>
      <vt:lpstr>Additional Factors in Diagnosis</vt:lpstr>
      <vt:lpstr>CSF Findings</vt:lpstr>
      <vt:lpstr>Acute Bacterial Meningitis</vt:lpstr>
      <vt:lpstr>Physical Exam Techniques</vt:lpstr>
      <vt:lpstr>Bacterial Meningitis Pathogens</vt:lpstr>
      <vt:lpstr>Streptococcus pneumoniae</vt:lpstr>
      <vt:lpstr>Neisseria meningitidis</vt:lpstr>
      <vt:lpstr>Haemophilus influenzae</vt:lpstr>
      <vt:lpstr>Listeria monocytogenes</vt:lpstr>
      <vt:lpstr>Case Example #1</vt:lpstr>
      <vt:lpstr>Hint: Gram Stains</vt:lpstr>
      <vt:lpstr>Case Example #2</vt:lpstr>
      <vt:lpstr>What is the most likely pathogen?</vt:lpstr>
      <vt:lpstr>Hint:</vt:lpstr>
      <vt:lpstr>CT Head Indications</vt:lpstr>
      <vt:lpstr>Flowchart for Bacterial Meningitis</vt:lpstr>
      <vt:lpstr>Adjunctive Steroids in Bacterial Meningitis</vt:lpstr>
      <vt:lpstr>Acute Viral Meningitis</vt:lpstr>
      <vt:lpstr>Enteroviruses</vt:lpstr>
      <vt:lpstr>Other Viral Meningitis Etiologies</vt:lpstr>
      <vt:lpstr>Case #3</vt:lpstr>
      <vt:lpstr>What’s the most likely diagnosis?</vt:lpstr>
      <vt:lpstr>Hint for previous slide</vt:lpstr>
      <vt:lpstr>Encephalitis</vt:lpstr>
      <vt:lpstr>HSV Encephalitis</vt:lpstr>
      <vt:lpstr>MRI Findings in a patient with herpes simplex encephalitis</vt:lpstr>
      <vt:lpstr>Other Encephalitis Etiologies</vt:lpstr>
      <vt:lpstr>West Nile Virus:  neuroinvasive disease</vt:lpstr>
      <vt:lpstr>Brain Abscess</vt:lpstr>
      <vt:lpstr>Brain Abscess - Overview</vt:lpstr>
      <vt:lpstr>Bacterial Brain Abscess</vt:lpstr>
      <vt:lpstr>Diagnosis – Neuroimaging</vt:lpstr>
      <vt:lpstr>Diagnosis – Neuroimaging &amp; MRI</vt:lpstr>
      <vt:lpstr>Diagnosis</vt:lpstr>
      <vt:lpstr>Empirical Antimicrobial Therapy for Bacterial Brain Abscess</vt:lpstr>
      <vt:lpstr>CNS Infection Clues</vt:lpstr>
      <vt:lpstr>Key points</vt:lpstr>
      <vt:lpstr>Individual Readiness Assurance Test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Rachel Weihe</dc:creator>
  <cp:lastModifiedBy>Amanda Nguyen</cp:lastModifiedBy>
  <cp:revision>78</cp:revision>
  <dcterms:created xsi:type="dcterms:W3CDTF">2026-03-26T20:09:29Z</dcterms:created>
  <dcterms:modified xsi:type="dcterms:W3CDTF">2026-05-12T23:59:21Z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0x010100B744F1DB862A4F489F5853FEBD921678</vt:lpwstr>
  </property>
</Properties>
</file>