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1"/>
  </p:notesMasterIdLst>
  <p:sldIdLst>
    <p:sldId id="921" r:id="rId5"/>
    <p:sldId id="922" r:id="rId6"/>
    <p:sldId id="862" r:id="rId7"/>
    <p:sldId id="916" r:id="rId8"/>
    <p:sldId id="950" r:id="rId9"/>
    <p:sldId id="863" r:id="rId10"/>
    <p:sldId id="866" r:id="rId11"/>
    <p:sldId id="869" r:id="rId12"/>
    <p:sldId id="948" r:id="rId13"/>
    <p:sldId id="868" r:id="rId14"/>
    <p:sldId id="882" r:id="rId15"/>
    <p:sldId id="886" r:id="rId16"/>
    <p:sldId id="891" r:id="rId17"/>
    <p:sldId id="888" r:id="rId18"/>
    <p:sldId id="890" r:id="rId19"/>
    <p:sldId id="930" r:id="rId20"/>
    <p:sldId id="932" r:id="rId21"/>
    <p:sldId id="933" r:id="rId22"/>
    <p:sldId id="938" r:id="rId23"/>
    <p:sldId id="934" r:id="rId24"/>
    <p:sldId id="935" r:id="rId25"/>
    <p:sldId id="936" r:id="rId26"/>
    <p:sldId id="874" r:id="rId27"/>
    <p:sldId id="876" r:id="rId28"/>
    <p:sldId id="877" r:id="rId29"/>
    <p:sldId id="947" r:id="rId30"/>
    <p:sldId id="895" r:id="rId31"/>
    <p:sldId id="894" r:id="rId32"/>
    <p:sldId id="892" r:id="rId33"/>
    <p:sldId id="878" r:id="rId34"/>
    <p:sldId id="879" r:id="rId35"/>
    <p:sldId id="880" r:id="rId36"/>
    <p:sldId id="924" r:id="rId37"/>
    <p:sldId id="746" r:id="rId38"/>
    <p:sldId id="927" r:id="rId39"/>
    <p:sldId id="928" r:id="rId40"/>
    <p:sldId id="939" r:id="rId41"/>
    <p:sldId id="940" r:id="rId42"/>
    <p:sldId id="941" r:id="rId43"/>
    <p:sldId id="942" r:id="rId44"/>
    <p:sldId id="943" r:id="rId45"/>
    <p:sldId id="944" r:id="rId46"/>
    <p:sldId id="839" r:id="rId47"/>
    <p:sldId id="899" r:id="rId48"/>
    <p:sldId id="898" r:id="rId49"/>
    <p:sldId id="900" r:id="rId50"/>
    <p:sldId id="931" r:id="rId51"/>
    <p:sldId id="859" r:id="rId52"/>
    <p:sldId id="946" r:id="rId53"/>
    <p:sldId id="820" r:id="rId54"/>
    <p:sldId id="905" r:id="rId55"/>
    <p:sldId id="919" r:id="rId56"/>
    <p:sldId id="949" r:id="rId57"/>
    <p:sldId id="914" r:id="rId58"/>
    <p:sldId id="929" r:id="rId59"/>
    <p:sldId id="945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35C514-72F6-47C8-B466-2F99C2BA1FFB}" v="506" dt="2026-05-12T23:17:50.1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9" autoAdjust="0"/>
    <p:restoredTop sz="94673" autoAdjust="0"/>
  </p:normalViewPr>
  <p:slideViewPr>
    <p:cSldViewPr snapToGrid="0">
      <p:cViewPr varScale="1">
        <p:scale>
          <a:sx n="97" d="100"/>
          <a:sy n="97" d="100"/>
        </p:scale>
        <p:origin x="102" y="252"/>
      </p:cViewPr>
      <p:guideLst/>
    </p:cSldViewPr>
  </p:slideViewPr>
  <p:outlineViewPr>
    <p:cViewPr>
      <p:scale>
        <a:sx n="33" d="100"/>
        <a:sy n="33" d="100"/>
      </p:scale>
      <p:origin x="0" y="-3654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DA1E3-5221-4024-B4C4-F074FD6FAA8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62599C-A2B6-4CEE-9C39-8EBC38371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365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313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FEDA7D-D804-44F7-9724-E47BA6C678F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98028F-1C69-431E-9C71-95ACC153FC0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086E27-6632-4436-9548-494B8A18B789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BE1480-6113-402E-B0D8-386EBA141C5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8349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287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3700" y="692150"/>
            <a:ext cx="6070600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F846-A9EC-48DA-B4F6-E5C89F5D553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9339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3700" y="692150"/>
            <a:ext cx="6070600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F846-A9EC-48DA-B4F6-E5C89F5D553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694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3700" y="692150"/>
            <a:ext cx="6070600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F846-A9EC-48DA-B4F6-E5C89F5D553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2175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3700" y="692150"/>
            <a:ext cx="6070600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F846-A9EC-48DA-B4F6-E5C89F5D553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292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157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3700" y="692150"/>
            <a:ext cx="6070600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F846-A9EC-48DA-B4F6-E5C89F5D553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9103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5925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1411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5BACC4-657F-4987-814A-B11A3D103D83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6082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F6040F-A492-4529-9F91-797F3E248B6F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15DBA4-364B-4C59-B0EB-4CF6A67FD8A9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1625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6379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180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8137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D2716A-4704-434B-B93A-C73CF3FC892A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2E31D9-4F08-47D0-8235-F99C1C8A8B74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D2716A-4704-434B-B93A-C73CF3FC892A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93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056FA1-9FDD-4E9A-9D09-C8534DEB01C6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42E039-F4E2-4BDA-BC4A-4E3217E04FC3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6957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94473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9C4144-E129-4401-A24C-EDCEF8883DDB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390F571-AD83-4228-80B9-F44986783C03}" type="slidenum">
              <a:rPr lang="en-US" smtClean="0">
                <a:latin typeface="Times New Roman" pitchFamily="18" charset="0"/>
              </a:rPr>
              <a:pPr/>
              <a:t>42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8224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2886C3-54FE-4FFC-BB69-A1F3415F0429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9032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0834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21816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87674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8F721C-9629-458D-81C0-8C3766A71AA4}" type="slidenum">
              <a:rPr lang="en-US" smtClean="0">
                <a:solidFill>
                  <a:srgbClr val="000000"/>
                </a:solidFill>
              </a:rPr>
              <a:pPr/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944EC2-3F57-4A7B-88F0-F69EB2208FE8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98712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85673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5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04470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51357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>
                <a:solidFill>
                  <a:prstClr val="black"/>
                </a:solidFill>
              </a:rPr>
              <a:pPr/>
              <a:t>55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15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961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262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C85FB-D43D-4AF4-82C9-C33A4FF8F4A8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8026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095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135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026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904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365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8566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47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758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481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769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952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36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5/12/2026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4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idsociety.org/practice-guideline/skin-and-soft-tissue-infection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5627" y="1200262"/>
            <a:ext cx="9772650" cy="129857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Applying Antibiotics</a:t>
            </a:r>
          </a:p>
        </p:txBody>
      </p:sp>
      <p:pic>
        <p:nvPicPr>
          <p:cNvPr id="4" name="Graphic 6" descr="Medicine">
            <a:extLst>
              <a:ext uri="{FF2B5EF4-FFF2-40B4-BE49-F238E27FC236}">
                <a16:creationId xmlns:a16="http://schemas.microsoft.com/office/drawing/2014/main" id="{AD2BADAD-C664-F9F3-AC4E-E69EE9F0A809}"/>
              </a:ext>
            </a:extLst>
          </p:cNvPr>
          <p:cNvPicPr>
            <a:picLocks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08545" y="2835855"/>
            <a:ext cx="4191483" cy="403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806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1 follow-up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4717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Left leg cellulitis</a:t>
            </a:r>
          </a:p>
          <a:p>
            <a:pPr lvl="1"/>
            <a:r>
              <a:rPr lang="en-US" dirty="0"/>
              <a:t>Non-purulent (differential: Streptococci &gt;&gt; MSSA, MRSA &gt; </a:t>
            </a:r>
            <a:r>
              <a:rPr lang="en-US" i="1" dirty="0"/>
              <a:t>S. epidermidis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Severity: moderate, want to penetrate skin/soft </a:t>
            </a:r>
            <a:r>
              <a:rPr lang="en-US"/>
              <a:t>tissue</a:t>
            </a:r>
          </a:p>
          <a:p>
            <a:pPr lvl="1"/>
            <a:r>
              <a:rPr lang="en-US"/>
              <a:t>Treatment options: </a:t>
            </a:r>
            <a:r>
              <a:rPr lang="en-US" dirty="0"/>
              <a:t>cefazolin, ceftriaxone, clindamycin, penicillin</a:t>
            </a:r>
            <a:endParaRPr lang="en-US"/>
          </a:p>
          <a:p>
            <a:pPr lvl="2"/>
            <a:r>
              <a:rPr lang="en-US" i="1" dirty="0"/>
              <a:t>Choice for this patient if hospitalized: cefazolin</a:t>
            </a:r>
          </a:p>
          <a:p>
            <a:pPr marL="914400" lvl="2" indent="0">
              <a:buNone/>
            </a:pPr>
            <a:endParaRPr lang="en-US" i="1" dirty="0"/>
          </a:p>
          <a:p>
            <a:r>
              <a:rPr lang="en-US" dirty="0"/>
              <a:t>Continued clinical improvement and transitioned to oral </a:t>
            </a:r>
            <a:r>
              <a:rPr lang="en-US"/>
              <a:t>therapy after 48 hours</a:t>
            </a:r>
          </a:p>
          <a:p>
            <a:pPr lvl="1"/>
            <a:r>
              <a:rPr lang="en-US" i="1" dirty="0"/>
              <a:t>Several options; consider oral 1</a:t>
            </a:r>
            <a:r>
              <a:rPr lang="en-US" i="1" baseline="30000" dirty="0"/>
              <a:t>st</a:t>
            </a:r>
            <a:r>
              <a:rPr lang="en-US" i="1" dirty="0"/>
              <a:t> generation cephalosporin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>
                <a:latin typeface="Symbol" pitchFamily="18" charset="2"/>
              </a:rPr>
              <a:t>b</a:t>
            </a:r>
            <a:r>
              <a:rPr lang="en-US" sz="4000" dirty="0"/>
              <a:t>-lactams - </a:t>
            </a:r>
            <a:r>
              <a:rPr lang="en-US" sz="4000" dirty="0" err="1"/>
              <a:t>Penicillins</a:t>
            </a:r>
            <a:endParaRPr lang="en-US" sz="4000" dirty="0"/>
          </a:p>
        </p:txBody>
      </p:sp>
      <p:sp>
        <p:nvSpPr>
          <p:cNvPr id="94003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10515600" cy="471547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defRPr/>
            </a:pPr>
            <a:r>
              <a:rPr lang="en-US" dirty="0" err="1"/>
              <a:t>Penicillins</a:t>
            </a:r>
            <a:endParaRPr lang="en-US" dirty="0"/>
          </a:p>
          <a:p>
            <a:pPr lvl="1">
              <a:defRPr/>
            </a:pPr>
            <a:r>
              <a:rPr lang="en-US" err="1"/>
              <a:t>Aminopenicillins</a:t>
            </a:r>
            <a:r>
              <a:rPr lang="en-US" dirty="0"/>
              <a:t> (ampicillin/amoxicillin)</a:t>
            </a:r>
          </a:p>
          <a:p>
            <a:pPr lvl="2">
              <a:defRPr/>
            </a:pPr>
            <a:r>
              <a:rPr lang="en-US" dirty="0"/>
              <a:t>Good for: strep, susceptible enterococci </a:t>
            </a:r>
          </a:p>
          <a:p>
            <a:pPr lvl="3">
              <a:defRPr/>
            </a:pPr>
            <a:r>
              <a:rPr lang="en-US" dirty="0"/>
              <a:t>Common uses: GAS pharyngitis, acute otitis media</a:t>
            </a:r>
          </a:p>
          <a:p>
            <a:pPr lvl="2">
              <a:defRPr/>
            </a:pPr>
            <a:r>
              <a:rPr lang="en-US" i="1"/>
              <a:t>Can combine w/b-lactamase: Ampicillin/sulbactam, Amoxicillin/clavulanate</a:t>
            </a:r>
          </a:p>
          <a:p>
            <a:pPr lvl="3">
              <a:defRPr/>
            </a:pPr>
            <a:r>
              <a:rPr lang="en-US" dirty="0"/>
              <a:t>Adds anaerobe coverage; now good for dental infection, bacterial sinusitis</a:t>
            </a:r>
          </a:p>
          <a:p>
            <a:pPr lvl="1">
              <a:defRPr/>
            </a:pPr>
            <a:r>
              <a:rPr lang="en-US" dirty="0"/>
              <a:t>Anti-staphylococcal </a:t>
            </a:r>
            <a:r>
              <a:rPr lang="en-US" dirty="0" err="1"/>
              <a:t>penicillins</a:t>
            </a:r>
            <a:r>
              <a:rPr lang="en-US" dirty="0"/>
              <a:t> (oxacillin/</a:t>
            </a:r>
            <a:r>
              <a:rPr lang="en-US" dirty="0" err="1"/>
              <a:t>nafcillin</a:t>
            </a:r>
            <a:r>
              <a:rPr lang="en-US" dirty="0"/>
              <a:t>/</a:t>
            </a:r>
            <a:r>
              <a:rPr lang="en-US" dirty="0" err="1"/>
              <a:t>dicloxacillin</a:t>
            </a:r>
            <a:r>
              <a:rPr lang="en-US" dirty="0"/>
              <a:t>) </a:t>
            </a:r>
          </a:p>
          <a:p>
            <a:pPr lvl="2">
              <a:defRPr/>
            </a:pPr>
            <a:r>
              <a:rPr lang="en-US" dirty="0"/>
              <a:t>Good for: MSSA, strep, NOT enterococci </a:t>
            </a:r>
          </a:p>
          <a:p>
            <a:pPr lvl="3">
              <a:defRPr/>
            </a:pPr>
            <a:r>
              <a:rPr lang="en-US" dirty="0"/>
              <a:t>Common uses: MSSA infections; watch for interstitial nephritis</a:t>
            </a:r>
          </a:p>
          <a:p>
            <a:pPr lvl="1">
              <a:defRPr/>
            </a:pPr>
            <a:r>
              <a:rPr lang="en-US" dirty="0"/>
              <a:t>Extended spectrum (anti-</a:t>
            </a:r>
            <a:r>
              <a:rPr lang="en-US" err="1"/>
              <a:t>pseudomonal</a:t>
            </a:r>
            <a:r>
              <a:rPr lang="en-US" dirty="0"/>
              <a:t>): piperacillin/</a:t>
            </a:r>
            <a:r>
              <a:rPr lang="en-US" err="1"/>
              <a:t>tazobactam</a:t>
            </a:r>
            <a:r>
              <a:rPr lang="en-US" dirty="0"/>
              <a:t>  </a:t>
            </a:r>
          </a:p>
          <a:p>
            <a:pPr lvl="2">
              <a:defRPr/>
            </a:pPr>
            <a:r>
              <a:rPr lang="en-US" dirty="0"/>
              <a:t>Good if you need strep + enterococcus, gram negative including PSAE and anaerobe coverage</a:t>
            </a:r>
          </a:p>
          <a:p>
            <a:pPr lvl="1">
              <a:defRPr/>
            </a:pPr>
            <a:r>
              <a:rPr lang="en-US" dirty="0"/>
              <a:t>Consider: allergy (10% report allergy, 90% of those do not have PCN </a:t>
            </a:r>
            <a:r>
              <a:rPr lang="en-US" err="1"/>
              <a:t>IgE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02551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Cephalosporins</a:t>
            </a:r>
            <a:endParaRPr lang="en-US" dirty="0"/>
          </a:p>
        </p:txBody>
      </p:sp>
      <p:sp>
        <p:nvSpPr>
          <p:cNvPr id="927747" name="Rectangle 3"/>
          <p:cNvSpPr>
            <a:spLocks noGrp="1" noChangeArrowheads="1"/>
          </p:cNvSpPr>
          <p:nvPr>
            <p:ph idx="1"/>
          </p:nvPr>
        </p:nvSpPr>
        <p:spPr>
          <a:xfrm>
            <a:off x="1601717" y="4176166"/>
            <a:ext cx="10497224" cy="2462677"/>
          </a:xfrm>
        </p:spPr>
        <p:txBody>
          <a:bodyPr vert="horz" lIns="91440" tIns="45720" rIns="91440" bIns="45720" rtlCol="0" anchor="t">
            <a:noAutofit/>
          </a:bodyPr>
          <a:lstStyle/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endParaRPr lang="en-US" sz="2200" b="1" u="sng" baseline="30000" dirty="0"/>
          </a:p>
          <a:p>
            <a:pPr eaLnBrk="1" hangingPunct="1">
              <a:buClr>
                <a:schemeClr val="tx1"/>
              </a:buClr>
              <a:defRPr/>
            </a:pPr>
            <a:r>
              <a:rPr lang="en-US" sz="2200" dirty="0"/>
              <a:t>*Antipseudomonal – Ceftazidime (3</a:t>
            </a:r>
            <a:r>
              <a:rPr lang="en-US" sz="2200" baseline="30000" dirty="0"/>
              <a:t>rd</a:t>
            </a:r>
            <a:r>
              <a:rPr lang="en-US" sz="2200" dirty="0"/>
              <a:t>)</a:t>
            </a:r>
          </a:p>
          <a:p>
            <a:r>
              <a:rPr lang="en-US" sz="2200" dirty="0"/>
              <a:t>**</a:t>
            </a:r>
            <a:r>
              <a:rPr lang="en-US" sz="2200" dirty="0" err="1"/>
              <a:t>Ceftolozane</a:t>
            </a:r>
            <a:r>
              <a:rPr lang="en-US" sz="2200" dirty="0"/>
              <a:t>-tazobactam, Ceftazidime-avibactam</a:t>
            </a:r>
          </a:p>
          <a:p>
            <a:r>
              <a:rPr lang="en-US" sz="2200" dirty="0"/>
              <a:t>***Anaerobic - Cefoxitin, Cefotetan (2</a:t>
            </a:r>
            <a:r>
              <a:rPr lang="en-US" sz="2200" baseline="30000" dirty="0"/>
              <a:t>nd</a:t>
            </a:r>
            <a:r>
              <a:rPr lang="en-US" sz="2200" dirty="0"/>
              <a:t>)</a:t>
            </a:r>
          </a:p>
          <a:p>
            <a:pPr marL="0" indent="0">
              <a:buNone/>
            </a:pPr>
            <a:r>
              <a:rPr lang="en-US" sz="2200" dirty="0"/>
              <a:t>♘ </a:t>
            </a:r>
            <a:r>
              <a:rPr lang="en-US" sz="2200" dirty="0" err="1"/>
              <a:t>Cefiderocol</a:t>
            </a:r>
            <a:r>
              <a:rPr lang="en-US" sz="2200" dirty="0"/>
              <a:t> – 4</a:t>
            </a:r>
            <a:r>
              <a:rPr lang="en-US" sz="2200" baseline="30000" dirty="0"/>
              <a:t>th</a:t>
            </a:r>
            <a:r>
              <a:rPr lang="en-US" sz="2200" dirty="0"/>
              <a:t> generation siderophore cephalosporin – MDR infections including Pseudomonas, </a:t>
            </a:r>
            <a:r>
              <a:rPr lang="en-US" sz="2200" dirty="0" err="1"/>
              <a:t>Enterobacteriaciae</a:t>
            </a:r>
            <a:r>
              <a:rPr lang="en-US" sz="2200" dirty="0"/>
              <a:t>, </a:t>
            </a:r>
            <a:r>
              <a:rPr lang="en-US" sz="2200" i="1" dirty="0"/>
              <a:t>Acinetobacter </a:t>
            </a:r>
            <a:r>
              <a:rPr lang="en-US" sz="2200" i="1" dirty="0" err="1"/>
              <a:t>baumanii</a:t>
            </a:r>
            <a:endParaRPr lang="en-US" sz="2200" i="1" dirty="0"/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endParaRPr lang="en-US" sz="2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96179AD-C0CE-6DAD-91C9-F0677B2653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747079"/>
              </p:ext>
            </p:extLst>
          </p:nvPr>
        </p:nvGraphicFramePr>
        <p:xfrm>
          <a:off x="1962318" y="1584689"/>
          <a:ext cx="8789019" cy="2590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927">
                  <a:extLst>
                    <a:ext uri="{9D8B030D-6E8A-4147-A177-3AD203B41FA5}">
                      <a16:colId xmlns:a16="http://schemas.microsoft.com/office/drawing/2014/main" val="1692581313"/>
                    </a:ext>
                  </a:extLst>
                </a:gridCol>
                <a:gridCol w="1335185">
                  <a:extLst>
                    <a:ext uri="{9D8B030D-6E8A-4147-A177-3AD203B41FA5}">
                      <a16:colId xmlns:a16="http://schemas.microsoft.com/office/drawing/2014/main" val="1326373797"/>
                    </a:ext>
                  </a:extLst>
                </a:gridCol>
                <a:gridCol w="1402619">
                  <a:extLst>
                    <a:ext uri="{9D8B030D-6E8A-4147-A177-3AD203B41FA5}">
                      <a16:colId xmlns:a16="http://schemas.microsoft.com/office/drawing/2014/main" val="309617056"/>
                    </a:ext>
                  </a:extLst>
                </a:gridCol>
                <a:gridCol w="1362159">
                  <a:extLst>
                    <a:ext uri="{9D8B030D-6E8A-4147-A177-3AD203B41FA5}">
                      <a16:colId xmlns:a16="http://schemas.microsoft.com/office/drawing/2014/main" val="415045706"/>
                    </a:ext>
                  </a:extLst>
                </a:gridCol>
                <a:gridCol w="1308208">
                  <a:extLst>
                    <a:ext uri="{9D8B030D-6E8A-4147-A177-3AD203B41FA5}">
                      <a16:colId xmlns:a16="http://schemas.microsoft.com/office/drawing/2014/main" val="1468776019"/>
                    </a:ext>
                  </a:extLst>
                </a:gridCol>
                <a:gridCol w="1276921">
                  <a:extLst>
                    <a:ext uri="{9D8B030D-6E8A-4147-A177-3AD203B41FA5}">
                      <a16:colId xmlns:a16="http://schemas.microsoft.com/office/drawing/2014/main" val="645904343"/>
                    </a:ext>
                  </a:extLst>
                </a:gridCol>
              </a:tblGrid>
              <a:tr h="3641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Generation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3rd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5th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8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S. aureus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1069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MRSA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2556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Enterococcus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781557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Enteric GNB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+++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+++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+++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0883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Pseudomonas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++/*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+++**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166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Anaerobes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++/-***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305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6410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Carbapenems</a:t>
            </a:r>
            <a:endParaRPr lang="en-US" dirty="0"/>
          </a:p>
        </p:txBody>
      </p:sp>
      <p:sp>
        <p:nvSpPr>
          <p:cNvPr id="927747" name="Rectangle 3"/>
          <p:cNvSpPr>
            <a:spLocks noGrp="1" noChangeArrowheads="1"/>
          </p:cNvSpPr>
          <p:nvPr>
            <p:ph idx="1"/>
          </p:nvPr>
        </p:nvSpPr>
        <p:spPr>
          <a:xfrm>
            <a:off x="1696124" y="5113493"/>
            <a:ext cx="9258300" cy="17463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endParaRPr lang="en-US" sz="2400" b="1" u="sng" dirty="0"/>
          </a:p>
          <a:p>
            <a:pPr>
              <a:buClr>
                <a:schemeClr val="tx1"/>
              </a:buClr>
              <a:defRPr/>
            </a:pPr>
            <a:r>
              <a:rPr lang="en-US" sz="2400" dirty="0"/>
              <a:t>Imipenem/</a:t>
            </a:r>
            <a:r>
              <a:rPr lang="en-US" sz="2400" dirty="0" err="1"/>
              <a:t>cilastatin-relebactam</a:t>
            </a:r>
            <a:endParaRPr lang="en-US" sz="2400" dirty="0"/>
          </a:p>
          <a:p>
            <a:pPr>
              <a:buClr>
                <a:schemeClr val="tx1"/>
              </a:buClr>
              <a:defRPr/>
            </a:pPr>
            <a:r>
              <a:rPr lang="en-US" sz="2400" dirty="0"/>
              <a:t>Meropenem-</a:t>
            </a:r>
            <a:r>
              <a:rPr lang="en-US" sz="2400" dirty="0" err="1"/>
              <a:t>vaborbactam</a:t>
            </a:r>
            <a:endParaRPr lang="en-US" sz="2400" dirty="0"/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endParaRPr lang="en-US" sz="2400" dirty="0"/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endParaRPr lang="en-US" sz="2400" dirty="0"/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endParaRPr lang="en-US" sz="2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9101195-FD16-CE40-960D-A4F07B86E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081017"/>
              </p:ext>
            </p:extLst>
          </p:nvPr>
        </p:nvGraphicFramePr>
        <p:xfrm>
          <a:off x="1647538" y="1747367"/>
          <a:ext cx="9301561" cy="3357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5390">
                  <a:extLst>
                    <a:ext uri="{9D8B030D-6E8A-4147-A177-3AD203B41FA5}">
                      <a16:colId xmlns:a16="http://schemas.microsoft.com/office/drawing/2014/main" val="2862318863"/>
                    </a:ext>
                  </a:extLst>
                </a:gridCol>
                <a:gridCol w="1928601">
                  <a:extLst>
                    <a:ext uri="{9D8B030D-6E8A-4147-A177-3AD203B41FA5}">
                      <a16:colId xmlns:a16="http://schemas.microsoft.com/office/drawing/2014/main" val="891805453"/>
                    </a:ext>
                  </a:extLst>
                </a:gridCol>
                <a:gridCol w="1969061">
                  <a:extLst>
                    <a:ext uri="{9D8B030D-6E8A-4147-A177-3AD203B41FA5}">
                      <a16:colId xmlns:a16="http://schemas.microsoft.com/office/drawing/2014/main" val="3976796729"/>
                    </a:ext>
                  </a:extLst>
                </a:gridCol>
                <a:gridCol w="3078509">
                  <a:extLst>
                    <a:ext uri="{9D8B030D-6E8A-4147-A177-3AD203B41FA5}">
                      <a16:colId xmlns:a16="http://schemas.microsoft.com/office/drawing/2014/main" val="24435158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Bacterial Group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Ertapenem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Imipenem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Meropenem/</a:t>
                      </a:r>
                      <a:r>
                        <a:rPr lang="en-US" dirty="0" err="1"/>
                        <a:t>Doripenem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756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Gram +s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645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MRSA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637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Enterococcus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004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Enteroic GNB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398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Pseudomonas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621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Anaerobes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++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3491418"/>
                  </a:ext>
                </a:extLst>
              </a:tr>
              <a:tr h="391115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Stenotrophomonas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931305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MDR-Acinetobacter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-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152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8875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err="1"/>
              <a:t>Monobactam</a:t>
            </a:r>
            <a:r>
              <a:rPr lang="en-US" sz="4000" dirty="0"/>
              <a:t> (</a:t>
            </a:r>
            <a:r>
              <a:rPr lang="en-US" sz="4000" dirty="0" err="1"/>
              <a:t>Aztreonam</a:t>
            </a:r>
            <a:r>
              <a:rPr lang="en-US" sz="4000" dirty="0"/>
              <a:t>)</a:t>
            </a:r>
          </a:p>
        </p:txBody>
      </p:sp>
      <p:sp>
        <p:nvSpPr>
          <p:cNvPr id="371715" name="Rectangle 3"/>
          <p:cNvSpPr>
            <a:spLocks noGrp="1" noChangeArrowheads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2400"/>
              <a:t>4-member</a:t>
            </a:r>
            <a:r>
              <a:rPr lang="en-US" sz="2400" dirty="0"/>
              <a:t> </a:t>
            </a:r>
            <a:r>
              <a:rPr lang="en-US" sz="2400" dirty="0">
                <a:latin typeface="Symbol"/>
                <a:sym typeface="Symbol"/>
              </a:rPr>
              <a:t>b</a:t>
            </a:r>
            <a:r>
              <a:rPr lang="en-US" sz="2400" dirty="0"/>
              <a:t>-lactam ring only</a:t>
            </a:r>
          </a:p>
          <a:p>
            <a:pPr lvl="1">
              <a:defRPr/>
            </a:pPr>
            <a:r>
              <a:rPr lang="en-US" sz="2200" dirty="0"/>
              <a:t>Can use in penicillin-allergic patients</a:t>
            </a:r>
          </a:p>
          <a:p>
            <a:pPr marL="457200" lvl="1" indent="0">
              <a:buNone/>
              <a:defRPr/>
            </a:pPr>
            <a:endParaRPr lang="en-US" sz="2200" dirty="0"/>
          </a:p>
          <a:p>
            <a:pPr eaLnBrk="1" hangingPunct="1">
              <a:defRPr/>
            </a:pPr>
            <a:r>
              <a:rPr lang="en-US" sz="2400" b="1" u="sng"/>
              <a:t>NO</a:t>
            </a:r>
            <a:r>
              <a:rPr lang="en-US" sz="2400" u="sng" dirty="0"/>
              <a:t> activity</a:t>
            </a:r>
            <a:r>
              <a:rPr lang="en-US" sz="2400" dirty="0"/>
              <a:t> against gram-positives or anaerobes</a:t>
            </a:r>
          </a:p>
          <a:p>
            <a:pPr marL="0" indent="0">
              <a:buNone/>
              <a:defRPr/>
            </a:pPr>
            <a:endParaRPr lang="en-US" sz="2400" dirty="0"/>
          </a:p>
          <a:p>
            <a:pPr eaLnBrk="1" hangingPunct="1">
              <a:defRPr/>
            </a:pPr>
            <a:r>
              <a:rPr lang="en-US" sz="2400" dirty="0"/>
              <a:t>Binds preferentially to PBP 3 of gram-negative aerobes </a:t>
            </a:r>
          </a:p>
          <a:p>
            <a:pPr lvl="1" eaLnBrk="1" hangingPunct="1">
              <a:defRPr/>
            </a:pPr>
            <a:r>
              <a:rPr lang="en-US" sz="2200" i="1" dirty="0"/>
              <a:t>E. coli</a:t>
            </a:r>
            <a:r>
              <a:rPr lang="en-US" sz="2200" dirty="0"/>
              <a:t>, </a:t>
            </a:r>
            <a:r>
              <a:rPr lang="en-US" sz="2200" i="1" dirty="0"/>
              <a:t>K. pneumoniae</a:t>
            </a:r>
            <a:r>
              <a:rPr lang="en-US" sz="2200" dirty="0"/>
              <a:t>, </a:t>
            </a:r>
            <a:r>
              <a:rPr lang="en-US" sz="2200" i="1" dirty="0"/>
              <a:t>P. mirabilis</a:t>
            </a:r>
            <a:r>
              <a:rPr lang="en-US" sz="2200" dirty="0"/>
              <a:t>, </a:t>
            </a:r>
            <a:r>
              <a:rPr lang="en-US" sz="2200" i="1" dirty="0"/>
              <a:t>S. </a:t>
            </a:r>
            <a:r>
              <a:rPr lang="en-US" sz="2200" i="1" err="1"/>
              <a:t>marcescens</a:t>
            </a:r>
            <a:endParaRPr lang="en-US" sz="2200"/>
          </a:p>
          <a:p>
            <a:pPr lvl="1" eaLnBrk="1" hangingPunct="1">
              <a:defRPr/>
            </a:pPr>
            <a:r>
              <a:rPr lang="en-US" sz="2200" i="1" dirty="0"/>
              <a:t>H. influenzae</a:t>
            </a:r>
            <a:r>
              <a:rPr lang="en-US" sz="2200" dirty="0"/>
              <a:t>, </a:t>
            </a:r>
            <a:r>
              <a:rPr lang="en-US" sz="2200" i="1" dirty="0"/>
              <a:t>M. </a:t>
            </a:r>
            <a:r>
              <a:rPr lang="en-US" sz="2200" i="1" err="1"/>
              <a:t>catarrhalis</a:t>
            </a:r>
            <a:endParaRPr lang="en-US" sz="2200"/>
          </a:p>
          <a:p>
            <a:pPr lvl="1" eaLnBrk="1" hangingPunct="1">
              <a:defRPr/>
            </a:pPr>
            <a:r>
              <a:rPr lang="en-US" sz="2200" i="1" dirty="0" err="1"/>
              <a:t>Enterobacter</a:t>
            </a:r>
            <a:r>
              <a:rPr lang="en-US" sz="2200" dirty="0"/>
              <a:t>, </a:t>
            </a:r>
            <a:r>
              <a:rPr lang="en-US" sz="2200" i="1" dirty="0"/>
              <a:t>Citrobacter</a:t>
            </a:r>
            <a:r>
              <a:rPr lang="en-US" sz="2200" dirty="0"/>
              <a:t>, </a:t>
            </a:r>
            <a:r>
              <a:rPr lang="en-US" sz="2200" i="1" dirty="0"/>
              <a:t>Providencia</a:t>
            </a:r>
            <a:r>
              <a:rPr lang="en-US" sz="2200" dirty="0"/>
              <a:t>, </a:t>
            </a:r>
            <a:r>
              <a:rPr lang="en-US" sz="2200" i="1" dirty="0" err="1"/>
              <a:t>Morganella</a:t>
            </a:r>
            <a:endParaRPr lang="en-US" sz="2200" dirty="0"/>
          </a:p>
          <a:p>
            <a:pPr lvl="1" eaLnBrk="1" hangingPunct="1">
              <a:defRPr/>
            </a:pPr>
            <a:r>
              <a:rPr lang="en-US" sz="2200" i="1" dirty="0"/>
              <a:t>Salmonella</a:t>
            </a:r>
            <a:r>
              <a:rPr lang="en-US" sz="2200" dirty="0"/>
              <a:t>, </a:t>
            </a:r>
            <a:r>
              <a:rPr lang="en-US" sz="2200" i="1" err="1"/>
              <a:t>Shigella</a:t>
            </a:r>
            <a:endParaRPr lang="en-US" sz="2200"/>
          </a:p>
          <a:p>
            <a:pPr lvl="1" eaLnBrk="1" hangingPunct="1">
              <a:defRPr/>
            </a:pPr>
            <a:r>
              <a:rPr lang="en-US" sz="2200" i="1" dirty="0"/>
              <a:t>Pseudomonas aeruginosa </a:t>
            </a:r>
            <a:r>
              <a:rPr lang="en-US" sz="2200" dirty="0"/>
              <a:t>(check antibiogram for susceptibility)</a:t>
            </a:r>
          </a:p>
        </p:txBody>
      </p:sp>
    </p:spTree>
    <p:extLst>
      <p:ext uri="{BB962C8B-B14F-4D97-AF65-F5344CB8AC3E}">
        <p14:creationId xmlns:p14="http://schemas.microsoft.com/office/powerpoint/2010/main" val="1918933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Clindamycin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Activity for:</a:t>
            </a:r>
          </a:p>
          <a:p>
            <a:pPr lvl="1"/>
            <a:r>
              <a:rPr lang="en-US" dirty="0"/>
              <a:t>Gram-positive cocci</a:t>
            </a:r>
          </a:p>
          <a:p>
            <a:pPr lvl="2"/>
            <a:r>
              <a:rPr lang="en-US" i="1" dirty="0"/>
              <a:t>S. aureus (some </a:t>
            </a:r>
            <a:r>
              <a:rPr lang="en-US" dirty="0"/>
              <a:t>MSSA</a:t>
            </a:r>
            <a:r>
              <a:rPr lang="en-US" i="1" dirty="0"/>
              <a:t>, some </a:t>
            </a:r>
            <a:r>
              <a:rPr lang="en-US" dirty="0"/>
              <a:t>MRSA</a:t>
            </a:r>
            <a:r>
              <a:rPr lang="en-US" i="1" dirty="0"/>
              <a:t>), </a:t>
            </a:r>
            <a:r>
              <a:rPr lang="en-US" dirty="0"/>
              <a:t>Streptococcus A, B, C, G including </a:t>
            </a:r>
            <a:r>
              <a:rPr lang="en-US" i="1" dirty="0"/>
              <a:t>S. </a:t>
            </a:r>
            <a:r>
              <a:rPr lang="en-US" i="1" err="1"/>
              <a:t>pneumoniae</a:t>
            </a:r>
            <a:endParaRPr lang="en-US" i="1"/>
          </a:p>
          <a:p>
            <a:pPr lvl="1"/>
            <a:r>
              <a:rPr lang="en-US" dirty="0"/>
              <a:t>Anaerobes</a:t>
            </a:r>
          </a:p>
          <a:p>
            <a:pPr lvl="2"/>
            <a:r>
              <a:rPr lang="en-US" dirty="0"/>
              <a:t>Good for dental/oral infections and toxin-binding (</a:t>
            </a:r>
            <a:r>
              <a:rPr lang="en-US" err="1"/>
              <a:t>clostridial</a:t>
            </a:r>
            <a:r>
              <a:rPr lang="en-US" dirty="0"/>
              <a:t> infections and in GAS Toxic </a:t>
            </a:r>
            <a:r>
              <a:rPr lang="en-US"/>
              <a:t>Shock Syndrome)</a:t>
            </a:r>
          </a:p>
          <a:p>
            <a:pPr lvl="1"/>
            <a:r>
              <a:rPr lang="en-US" dirty="0"/>
              <a:t>Other</a:t>
            </a:r>
          </a:p>
          <a:p>
            <a:pPr lvl="2"/>
            <a:r>
              <a:rPr lang="en-US" i="1" dirty="0"/>
              <a:t>Pneumocystis, Toxoplasma gondii</a:t>
            </a:r>
            <a:r>
              <a:rPr lang="en-US" dirty="0"/>
              <a:t>, malaria</a:t>
            </a:r>
          </a:p>
        </p:txBody>
      </p:sp>
    </p:spTree>
    <p:extLst>
      <p:ext uri="{BB962C8B-B14F-4D97-AF65-F5344CB8AC3E}">
        <p14:creationId xmlns:p14="http://schemas.microsoft.com/office/powerpoint/2010/main" val="2476445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it was </a:t>
            </a:r>
            <a:r>
              <a:rPr lang="en-US" i="1"/>
              <a:t>purulent </a:t>
            </a:r>
            <a:r>
              <a:rPr lang="en-US"/>
              <a:t>cellulitis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345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Purulent cellulitis: more likely staphylococcus</a:t>
            </a:r>
          </a:p>
          <a:p>
            <a:r>
              <a:rPr lang="en-US" dirty="0"/>
              <a:t>For moderately severe infection:</a:t>
            </a:r>
          </a:p>
          <a:p>
            <a:pPr lvl="1"/>
            <a:r>
              <a:rPr lang="en-US" dirty="0"/>
              <a:t>Vancomycin (</a:t>
            </a:r>
            <a:r>
              <a:rPr lang="en-US" err="1"/>
              <a:t>glycopeptide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Can cause acute kidney injury, infusion reaction = red man syndrome (from histamine release – not true allergy); if occurs can slow infusion and pre-medication with </a:t>
            </a:r>
            <a:r>
              <a:rPr lang="en-US" dirty="0" err="1"/>
              <a:t>tylenol</a:t>
            </a:r>
            <a:r>
              <a:rPr lang="en-US" dirty="0"/>
              <a:t>/Benadryl</a:t>
            </a:r>
          </a:p>
          <a:p>
            <a:pPr lvl="2"/>
            <a:r>
              <a:rPr lang="en-US" dirty="0"/>
              <a:t>Other options in class: telavancin, dalbavancin, </a:t>
            </a:r>
            <a:r>
              <a:rPr lang="en-US" dirty="0" err="1"/>
              <a:t>oritavancin</a:t>
            </a:r>
            <a:endParaRPr lang="en-US" dirty="0"/>
          </a:p>
          <a:p>
            <a:pPr lvl="1"/>
            <a:r>
              <a:rPr lang="en-US" dirty="0"/>
              <a:t>Linezolid/tedizolid (oxazolidinone) – resistant gram + infections</a:t>
            </a:r>
          </a:p>
          <a:p>
            <a:pPr lvl="2"/>
            <a:r>
              <a:rPr lang="en-US"/>
              <a:t>Can suppress bone marrow, cause neuropathy, serotonin syndrome</a:t>
            </a:r>
          </a:p>
          <a:p>
            <a:pPr lvl="1"/>
            <a:r>
              <a:rPr lang="en-US" err="1"/>
              <a:t>Daptomycin</a:t>
            </a:r>
            <a:r>
              <a:rPr lang="en-US" dirty="0"/>
              <a:t> (</a:t>
            </a:r>
            <a:r>
              <a:rPr lang="en-US" err="1"/>
              <a:t>lipopeptide</a:t>
            </a:r>
            <a:r>
              <a:rPr lang="en-US" dirty="0"/>
              <a:t>) – resistant gram + infections (not PNA)</a:t>
            </a:r>
          </a:p>
          <a:p>
            <a:pPr lvl="2"/>
            <a:r>
              <a:rPr lang="en-US" dirty="0"/>
              <a:t>Monitor for increased CPK</a:t>
            </a:r>
          </a:p>
        </p:txBody>
      </p:sp>
    </p:spTree>
    <p:extLst>
      <p:ext uri="{BB962C8B-B14F-4D97-AF65-F5344CB8AC3E}">
        <p14:creationId xmlns:p14="http://schemas.microsoft.com/office/powerpoint/2010/main" val="732136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CC: fever/chills</a:t>
            </a:r>
          </a:p>
          <a:p>
            <a:r>
              <a:rPr lang="en-US" dirty="0"/>
              <a:t>76-year-old male with DM (A1c 6.8), s/p left BKA (due to </a:t>
            </a:r>
            <a:r>
              <a:rPr lang="en-US"/>
              <a:t>complicated PVD), CAD s/p CABG in 1994, PPM</a:t>
            </a:r>
          </a:p>
          <a:p>
            <a:pPr lvl="1"/>
            <a:r>
              <a:rPr lang="en-US" dirty="0"/>
              <a:t>Started having chills, fever to 102°F; symptoms progressed over 3 days and he was admitted to a community hospital for assessment</a:t>
            </a:r>
          </a:p>
          <a:p>
            <a:r>
              <a:rPr lang="en-US" dirty="0"/>
              <a:t>ROS: </a:t>
            </a:r>
          </a:p>
          <a:p>
            <a:pPr lvl="1"/>
            <a:r>
              <a:rPr lang="en-US" dirty="0"/>
              <a:t>Pertinent positives:  anorexia, fatigue </a:t>
            </a:r>
          </a:p>
          <a:p>
            <a:pPr lvl="1"/>
            <a:r>
              <a:rPr lang="en-US" dirty="0"/>
              <a:t>Negative:  HA, sinus congestion, rhinorrhea, sore throat, cough, chest pain, n/v/abdominal pain, diarrhea, muscle or joint pains, rash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224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/>
              <a:t>Social/exposure history:</a:t>
            </a:r>
          </a:p>
          <a:p>
            <a:pPr lvl="1"/>
            <a:r>
              <a:rPr lang="en-US"/>
              <a:t>Marital status/residence: married, lives w/wife</a:t>
            </a:r>
          </a:p>
          <a:p>
            <a:pPr lvl="1"/>
            <a:r>
              <a:rPr lang="en-US" dirty="0"/>
              <a:t>Job/occupation: retired; works in woodworking in free time </a:t>
            </a:r>
          </a:p>
          <a:p>
            <a:pPr lvl="1"/>
            <a:r>
              <a:rPr lang="en-US" dirty="0"/>
              <a:t>Travel history: none recent, no travel to desert SW or abroad</a:t>
            </a:r>
          </a:p>
          <a:p>
            <a:pPr lvl="1"/>
            <a:r>
              <a:rPr lang="en-US" dirty="0"/>
              <a:t>Animal, bird exposures: outdoor cats on property</a:t>
            </a:r>
          </a:p>
          <a:p>
            <a:pPr lvl="1"/>
            <a:r>
              <a:rPr lang="en-US" dirty="0"/>
              <a:t>Environmental/outdoor/food exposures: water leaking in his workroom, sawdust, moldy wood </a:t>
            </a:r>
          </a:p>
          <a:p>
            <a:pPr lvl="1"/>
            <a:r>
              <a:rPr lang="en-US" dirty="0"/>
              <a:t>Recent ill contacts: no </a:t>
            </a:r>
          </a:p>
          <a:p>
            <a:pPr lvl="1"/>
            <a:r>
              <a:rPr lang="en-US" dirty="0"/>
              <a:t>TB exposure: none </a:t>
            </a:r>
          </a:p>
          <a:p>
            <a:pPr lvl="1"/>
            <a:r>
              <a:rPr lang="en-US" dirty="0"/>
              <a:t>Drugs of abuse: no</a:t>
            </a:r>
          </a:p>
          <a:p>
            <a:pPr lvl="1"/>
            <a:r>
              <a:rPr lang="en-US" dirty="0"/>
              <a:t>Tobacco: former smoker</a:t>
            </a:r>
          </a:p>
          <a:p>
            <a:pPr lvl="1"/>
            <a:r>
              <a:rPr lang="en-US" dirty="0"/>
              <a:t>ETOH: denies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591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8B9532-1D57-6D72-1B79-3750F2F22D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Chest XR Imaging – Anterior &amp; Lateral</a:t>
            </a:r>
          </a:p>
        </p:txBody>
      </p:sp>
      <p:pic>
        <p:nvPicPr>
          <p:cNvPr id="4" name="Picture 2" descr="Anterior chest XR that is possibly suggestive of some opacities in the R lower lung field.">
            <a:extLst>
              <a:ext uri="{FF2B5EF4-FFF2-40B4-BE49-F238E27FC236}">
                <a16:creationId xmlns:a16="http://schemas.microsoft.com/office/drawing/2014/main" id="{77881643-128C-4C1C-8C7C-EA5C96D14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185738"/>
            <a:ext cx="8305800" cy="64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Lateral chest XR suggesting possible diffuse opacities.">
            <a:extLst>
              <a:ext uri="{FF2B5EF4-FFF2-40B4-BE49-F238E27FC236}">
                <a16:creationId xmlns:a16="http://schemas.microsoft.com/office/drawing/2014/main" id="{96E6513C-BB7E-488A-9D14-89A336073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5" y="185737"/>
            <a:ext cx="6000750" cy="649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799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6850" y="1600200"/>
            <a:ext cx="9258300" cy="4724400"/>
          </a:xfrm>
        </p:spPr>
        <p:txBody>
          <a:bodyPr>
            <a:normAutofit/>
          </a:bodyPr>
          <a:lstStyle/>
          <a:p>
            <a:r>
              <a:rPr lang="en-US" dirty="0"/>
              <a:t>Recognition: need for antibiotics</a:t>
            </a:r>
          </a:p>
          <a:p>
            <a:r>
              <a:rPr lang="en-US" dirty="0"/>
              <a:t>Application: clinical cases</a:t>
            </a:r>
          </a:p>
          <a:p>
            <a:pPr lvl="1"/>
            <a:r>
              <a:rPr lang="en-US" dirty="0"/>
              <a:t>Spectrum of coverage, tissue penetration, resistance</a:t>
            </a:r>
          </a:p>
          <a:p>
            <a:r>
              <a:rPr lang="en-US" dirty="0"/>
              <a:t>Review of common antibiotic classes</a:t>
            </a:r>
          </a:p>
          <a:p>
            <a:pPr lvl="1"/>
            <a:r>
              <a:rPr lang="en-US" dirty="0" err="1"/>
              <a:t>Penicillins</a:t>
            </a:r>
            <a:r>
              <a:rPr lang="en-US" dirty="0"/>
              <a:t>, </a:t>
            </a:r>
            <a:r>
              <a:rPr lang="en-US" dirty="0" err="1"/>
              <a:t>cephalosporins</a:t>
            </a:r>
            <a:r>
              <a:rPr lang="en-US" dirty="0"/>
              <a:t>, aminoglycosides, quinolones</a:t>
            </a:r>
          </a:p>
          <a:p>
            <a:pPr lvl="1"/>
            <a:r>
              <a:rPr lang="en-US" dirty="0"/>
              <a:t>Other commonly prescribed drugs</a:t>
            </a:r>
          </a:p>
          <a:p>
            <a:r>
              <a:rPr lang="en-US" dirty="0"/>
              <a:t>Back to basics (what does the susceptibility mean?)</a:t>
            </a:r>
          </a:p>
        </p:txBody>
      </p:sp>
    </p:spTree>
    <p:extLst>
      <p:ext uri="{BB962C8B-B14F-4D97-AF65-F5344CB8AC3E}">
        <p14:creationId xmlns:p14="http://schemas.microsoft.com/office/powerpoint/2010/main" val="847178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impression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your initial assessment?</a:t>
            </a:r>
          </a:p>
          <a:p>
            <a:r>
              <a:rPr lang="en-US" dirty="0"/>
              <a:t>What is on your differential for pathogens involved?</a:t>
            </a:r>
          </a:p>
          <a:p>
            <a:r>
              <a:rPr lang="en-US" dirty="0"/>
              <a:t>What antimicrobial therapy would you start?</a:t>
            </a:r>
          </a:p>
          <a:p>
            <a:r>
              <a:rPr lang="en-US" dirty="0"/>
              <a:t>What other diagnostics would you consider?</a:t>
            </a:r>
          </a:p>
        </p:txBody>
      </p:sp>
    </p:spTree>
    <p:extLst>
      <p:ext uri="{BB962C8B-B14F-4D97-AF65-F5344CB8AC3E}">
        <p14:creationId xmlns:p14="http://schemas.microsoft.com/office/powerpoint/2010/main" val="331361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Started on empiric antibiotic therapy with ceftriaxone and </a:t>
            </a:r>
            <a:r>
              <a:rPr lang="en-US"/>
              <a:t>azithromycin</a:t>
            </a:r>
          </a:p>
          <a:p>
            <a:pPr lvl="1"/>
            <a:r>
              <a:rPr lang="en-US" dirty="0"/>
              <a:t>Still febrile at 48 hours on antibiotics</a:t>
            </a:r>
          </a:p>
          <a:p>
            <a:pPr lvl="1"/>
            <a:r>
              <a:rPr lang="en-US" dirty="0"/>
              <a:t>No improvement in symptoms; antibiotic changed to pip/</a:t>
            </a:r>
            <a:r>
              <a:rPr lang="en-US" dirty="0" err="1"/>
              <a:t>tazo</a:t>
            </a:r>
          </a:p>
          <a:p>
            <a:pPr lvl="1"/>
            <a:r>
              <a:rPr lang="en-US" dirty="0"/>
              <a:t>CT with bilateral pleural effusions – concern for empyema so transferred to tertiary care center on pip/</a:t>
            </a:r>
            <a:r>
              <a:rPr lang="en-US" dirty="0" err="1"/>
              <a:t>tazo</a:t>
            </a:r>
            <a:r>
              <a:rPr lang="en-US" dirty="0"/>
              <a:t> monotherapy</a:t>
            </a:r>
          </a:p>
          <a:p>
            <a:r>
              <a:rPr lang="en-US" dirty="0"/>
              <a:t>On arrival he was afebrile, VS within normal range</a:t>
            </a:r>
          </a:p>
          <a:p>
            <a:pPr lvl="1"/>
            <a:r>
              <a:rPr lang="en-US" dirty="0"/>
              <a:t>WBC 8.2 w/84% </a:t>
            </a:r>
            <a:r>
              <a:rPr lang="en-US" dirty="0" err="1"/>
              <a:t>neut</a:t>
            </a:r>
            <a:r>
              <a:rPr lang="en-US" dirty="0"/>
              <a:t>, Hgb normal.  Na 136, K 4.6, </a:t>
            </a:r>
            <a:r>
              <a:rPr lang="en-US" dirty="0" err="1"/>
              <a:t>Creat</a:t>
            </a:r>
            <a:r>
              <a:rPr lang="en-US" dirty="0"/>
              <a:t> 1.2,</a:t>
            </a:r>
          </a:p>
          <a:p>
            <a:pPr lvl="1"/>
            <a:r>
              <a:rPr lang="en-US" dirty="0"/>
              <a:t>Transaminases were normal though bilirubin 2.3. </a:t>
            </a:r>
          </a:p>
          <a:p>
            <a:pPr lvl="1"/>
            <a:r>
              <a:rPr lang="en-US" dirty="0"/>
              <a:t>UA was unremarkable.</a:t>
            </a:r>
          </a:p>
        </p:txBody>
      </p:sp>
    </p:spTree>
    <p:extLst>
      <p:ext uri="{BB962C8B-B14F-4D97-AF65-F5344CB8AC3E}">
        <p14:creationId xmlns:p14="http://schemas.microsoft.com/office/powerpoint/2010/main" val="13117602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workup?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6461" y="1600202"/>
            <a:ext cx="9878689" cy="3581399"/>
          </a:xfrm>
        </p:spPr>
        <p:txBody>
          <a:bodyPr/>
          <a:lstStyle/>
          <a:p>
            <a:r>
              <a:rPr lang="en-US" dirty="0"/>
              <a:t>From community hospital </a:t>
            </a:r>
          </a:p>
          <a:p>
            <a:pPr marL="457200" lvl="1" indent="0">
              <a:buNone/>
            </a:pPr>
            <a:r>
              <a:rPr lang="en-US" dirty="0"/>
              <a:t>– blood cultures were negative from admit</a:t>
            </a:r>
          </a:p>
          <a:p>
            <a:pPr marL="457200" lvl="1" indent="0">
              <a:buNone/>
            </a:pPr>
            <a:r>
              <a:rPr lang="en-US" dirty="0"/>
              <a:t>– sputum culture was unable to be obtained</a:t>
            </a:r>
          </a:p>
          <a:p>
            <a:r>
              <a:rPr lang="en-US" dirty="0"/>
              <a:t>What other diagnostics would you consider?</a:t>
            </a:r>
          </a:p>
          <a:p>
            <a:r>
              <a:rPr lang="en-US" dirty="0"/>
              <a:t>What if anything would you change for antimicrobial coverage?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E5B427-08E0-4066-B5B7-33C3B86E5936}"/>
              </a:ext>
            </a:extLst>
          </p:cNvPr>
          <p:cNvSpPr txBox="1"/>
          <p:nvPr/>
        </p:nvSpPr>
        <p:spPr>
          <a:xfrm>
            <a:off x="1600200" y="5181601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/>
              <a:t>Legionella urine ag returned positive</a:t>
            </a:r>
          </a:p>
        </p:txBody>
      </p:sp>
    </p:spTree>
    <p:extLst>
      <p:ext uri="{BB962C8B-B14F-4D97-AF65-F5344CB8AC3E}">
        <p14:creationId xmlns:p14="http://schemas.microsoft.com/office/powerpoint/2010/main" val="303977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Community-acquired pneumonia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dirty="0"/>
              <a:t>Spectrum (What is your likely pathogen?)</a:t>
            </a:r>
          </a:p>
          <a:p>
            <a:pPr lvl="1">
              <a:defRPr/>
            </a:pPr>
            <a:r>
              <a:rPr lang="en-US" i="1" dirty="0"/>
              <a:t>Streptococcus pneumoniae, </a:t>
            </a:r>
            <a:r>
              <a:rPr lang="en-US" i="1" dirty="0" err="1"/>
              <a:t>Haemophilus</a:t>
            </a:r>
            <a:r>
              <a:rPr lang="en-US" i="1" dirty="0"/>
              <a:t> influenzae, Mycoplasma pneumoniae, </a:t>
            </a:r>
            <a:r>
              <a:rPr lang="en-US" i="1" dirty="0" err="1"/>
              <a:t>Chlamydophila</a:t>
            </a:r>
            <a:r>
              <a:rPr lang="en-US" i="1" dirty="0"/>
              <a:t> pneumoniae, Legionella</a:t>
            </a:r>
          </a:p>
          <a:p>
            <a:pPr lvl="1">
              <a:defRPr/>
            </a:pPr>
            <a:r>
              <a:rPr lang="en-US" dirty="0"/>
              <a:t>Want to avoid being TOO broad</a:t>
            </a:r>
          </a:p>
          <a:p>
            <a:pPr lvl="2">
              <a:defRPr/>
            </a:pPr>
            <a:r>
              <a:rPr lang="en-US" dirty="0"/>
              <a:t>Probably don’t need ESBL, Pseudomonas, anaerobe coverage</a:t>
            </a:r>
          </a:p>
          <a:p>
            <a:pPr marL="914400" lvl="2" indent="0"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Appropriate site of action (does the drug get where you want it to?)</a:t>
            </a:r>
          </a:p>
          <a:p>
            <a:pPr lvl="1">
              <a:defRPr/>
            </a:pPr>
            <a:r>
              <a:rPr lang="en-US" dirty="0"/>
              <a:t>Lung </a:t>
            </a:r>
            <a:r>
              <a:rPr lang="en-US" dirty="0">
                <a:sym typeface="Wingdings" panose="05000000000000000000" pitchFamily="2" charset="2"/>
              </a:rPr>
              <a:t> no </a:t>
            </a:r>
            <a:r>
              <a:rPr lang="en-US" err="1">
                <a:sym typeface="Wingdings" panose="05000000000000000000" pitchFamily="2" charset="2"/>
              </a:rPr>
              <a:t>daptomycin</a:t>
            </a:r>
            <a:r>
              <a:rPr lang="en-US" dirty="0">
                <a:sym typeface="Wingdings" panose="05000000000000000000" pitchFamily="2" charset="2"/>
              </a:rPr>
              <a:t> (inactivated by surfactant)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461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 in Choosing an Antibiotic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0868" y="1600202"/>
            <a:ext cx="9784282" cy="498316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i="1" dirty="0"/>
              <a:t>Antibiotic resistance</a:t>
            </a:r>
          </a:p>
          <a:p>
            <a:pPr lvl="1">
              <a:defRPr/>
            </a:pPr>
            <a:r>
              <a:rPr lang="en-US" dirty="0"/>
              <a:t>Inherent or acquired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solidFill>
                  <a:schemeClr val="accent4">
                    <a:lumMod val="76000"/>
                  </a:schemeClr>
                </a:solidFill>
              </a:rPr>
              <a:t>Genetic variability: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>
                <a:solidFill>
                  <a:schemeClr val="accent4">
                    <a:lumMod val="76000"/>
                  </a:schemeClr>
                </a:solidFill>
              </a:rPr>
              <a:t>Microevolutionary:</a:t>
            </a:r>
            <a:r>
              <a:rPr lang="en-US" dirty="0"/>
              <a:t> point mutations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>
                <a:solidFill>
                  <a:schemeClr val="accent4">
                    <a:lumMod val="76000"/>
                  </a:schemeClr>
                </a:solidFill>
              </a:rPr>
              <a:t>Macroevolutionary: </a:t>
            </a:r>
            <a:r>
              <a:rPr lang="en-US" dirty="0"/>
              <a:t>inversions, duplications, insertions, deletions, or transposition of large sequences of DNA from one location of a bacterial chromosome or plasmid to another </a:t>
            </a:r>
            <a:r>
              <a:rPr lang="en-US" dirty="0">
                <a:solidFill>
                  <a:schemeClr val="accent5">
                    <a:lumMod val="76000"/>
                  </a:schemeClr>
                </a:solidFill>
              </a:rPr>
              <a:t>(transposons or insertion sequences)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>
                <a:solidFill>
                  <a:schemeClr val="accent1">
                    <a:lumMod val="76000"/>
                  </a:schemeClr>
                </a:solidFill>
              </a:rPr>
              <a:t>Acquisition of foreign DNA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/>
              <a:t>carried by plasmids, bacteriophages, or  transposable genetic elements</a:t>
            </a:r>
          </a:p>
          <a:p>
            <a:pPr>
              <a:defRPr/>
            </a:pPr>
            <a:r>
              <a:rPr lang="en-US" dirty="0"/>
              <a:t>Pharmacodynamics/pharmacokinetics</a:t>
            </a:r>
          </a:p>
          <a:p>
            <a:pPr eaLnBrk="1" hangingPunct="1">
              <a:defRPr/>
            </a:pPr>
            <a:r>
              <a:rPr lang="en-US" dirty="0"/>
              <a:t>Safety profile &amp; cost</a:t>
            </a:r>
          </a:p>
          <a:p>
            <a:pPr>
              <a:defRPr/>
            </a:pPr>
            <a:r>
              <a:rPr lang="en-US" dirty="0"/>
              <a:t>Is there a guideline-based choice?</a:t>
            </a:r>
          </a:p>
          <a:p>
            <a:pPr marL="0" indent="0">
              <a:buNone/>
              <a:defRPr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23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Our armamentarium (CAP)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idx="1"/>
          </p:nvPr>
        </p:nvSpPr>
        <p:spPr>
          <a:xfrm>
            <a:off x="1218526" y="1690561"/>
            <a:ext cx="9258300" cy="475456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2400" dirty="0">
                <a:latin typeface="Symbol" panose="05050102010706020507" pitchFamily="18" charset="2"/>
              </a:rPr>
              <a:t>b</a:t>
            </a:r>
            <a:r>
              <a:rPr lang="en-US" sz="2400" dirty="0"/>
              <a:t>-lactams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dirty="0" err="1"/>
              <a:t>Penicillins</a:t>
            </a:r>
          </a:p>
          <a:p>
            <a:pPr lvl="2">
              <a:lnSpc>
                <a:spcPct val="80000"/>
              </a:lnSpc>
              <a:defRPr/>
            </a:pPr>
            <a:r>
              <a:rPr lang="en-US" dirty="0"/>
              <a:t>Aminopenicillins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err="1"/>
              <a:t>Cephalosporins</a:t>
            </a:r>
            <a:r>
              <a:rPr lang="en-US" dirty="0"/>
              <a:t> </a:t>
            </a:r>
          </a:p>
          <a:p>
            <a:pPr lvl="2">
              <a:lnSpc>
                <a:spcPct val="80000"/>
              </a:lnSpc>
              <a:defRPr/>
            </a:pPr>
            <a:r>
              <a:rPr lang="en-US"/>
              <a:t>3rd generation</a:t>
            </a:r>
          </a:p>
          <a:p>
            <a:pPr lvl="2">
              <a:lnSpc>
                <a:spcPct val="80000"/>
              </a:lnSpc>
              <a:defRPr/>
            </a:pPr>
            <a:r>
              <a:rPr lang="en-US" dirty="0"/>
              <a:t>4th generation</a:t>
            </a:r>
          </a:p>
          <a:p>
            <a:pPr lvl="2">
              <a:lnSpc>
                <a:spcPct val="80000"/>
              </a:lnSpc>
              <a:defRPr/>
            </a:pPr>
            <a:r>
              <a:rPr lang="en-US"/>
              <a:t>5th generation</a:t>
            </a:r>
          </a:p>
          <a:p>
            <a:pPr>
              <a:lnSpc>
                <a:spcPct val="80000"/>
              </a:lnSpc>
              <a:defRPr/>
            </a:pPr>
            <a:r>
              <a:rPr lang="en-US" sz="2400" dirty="0"/>
              <a:t>Macrolides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/>
              <a:t>Azithromycin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/>
              <a:t>Clarithromycin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/>
              <a:t>Erythromycin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2400" dirty="0"/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2000" dirty="0"/>
          </a:p>
        </p:txBody>
      </p:sp>
      <p:sp>
        <p:nvSpPr>
          <p:cNvPr id="294916" name="Rectangle 4"/>
          <p:cNvSpPr>
            <a:spLocks noGrp="1" noChangeArrowheads="1"/>
          </p:cNvSpPr>
          <p:nvPr>
            <p:ph sz="half" idx="4294967295"/>
          </p:nvPr>
        </p:nvSpPr>
        <p:spPr>
          <a:xfrm>
            <a:off x="6815138" y="1690196"/>
            <a:ext cx="4424362" cy="533400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2400" dirty="0" err="1"/>
              <a:t>Tetracyclines</a:t>
            </a:r>
            <a:endParaRPr lang="en-US" sz="2400" dirty="0"/>
          </a:p>
          <a:p>
            <a:pPr lvl="1">
              <a:lnSpc>
                <a:spcPct val="80000"/>
              </a:lnSpc>
              <a:defRPr/>
            </a:pPr>
            <a:r>
              <a:rPr lang="en-US" sz="2000" dirty="0"/>
              <a:t>Doxycycline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/>
              <a:t>Minocycline</a:t>
            </a:r>
          </a:p>
          <a:p>
            <a:pPr>
              <a:lnSpc>
                <a:spcPct val="80000"/>
              </a:lnSpc>
              <a:defRPr/>
            </a:pPr>
            <a:r>
              <a:rPr lang="en-US" sz="2400" dirty="0"/>
              <a:t>Fluoroquinolones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/>
              <a:t>Levofloxacin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/>
              <a:t>Moxifloxacin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/>
              <a:t>Ciprofloxacin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 err="1"/>
              <a:t>Delafloxacin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40501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99EE9263-B5B1-5912-B951-80876FCB4C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4637875"/>
              </p:ext>
            </p:extLst>
          </p:nvPr>
        </p:nvGraphicFramePr>
        <p:xfrm>
          <a:off x="950814" y="1416105"/>
          <a:ext cx="10290371" cy="5333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0371">
                  <a:extLst>
                    <a:ext uri="{9D8B030D-6E8A-4147-A177-3AD203B41FA5}">
                      <a16:colId xmlns:a16="http://schemas.microsoft.com/office/drawing/2014/main" val="16693331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Admitted to the Floor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: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661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Anti-pneumococcal 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Symbol"/>
                          <a:ea typeface="ＭＳ Ｐゴシック"/>
                          <a:sym typeface="Symbol"/>
                        </a:rPr>
                        <a:t>b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ea typeface="ＭＳ Ｐゴシック"/>
                        </a:rPr>
                        <a:t>-lactam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+mn-lt"/>
                          <a:ea typeface="ＭＳ Ｐゴシック"/>
                        </a:rPr>
                        <a:t> (Cefotaxime, </a:t>
                      </a:r>
                      <a:r>
                        <a:rPr lang="en-US" altLang="en-US" sz="1600" dirty="0" err="1">
                          <a:solidFill>
                            <a:schemeClr val="tx1"/>
                          </a:solidFill>
                          <a:latin typeface="+mn-lt"/>
                          <a:ea typeface="ＭＳ Ｐゴシック"/>
                        </a:rPr>
                        <a:t>Cetriaxone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+mn-lt"/>
                          <a:ea typeface="ＭＳ Ｐゴシック"/>
                        </a:rPr>
                        <a:t>, Amp-sulbactam, Ertapenem) + macrolide (or doxycycline)</a:t>
                      </a:r>
                      <a:endParaRPr lang="en-US" sz="1600" dirty="0">
                        <a:solidFill>
                          <a:schemeClr val="tx1"/>
                        </a:solidFill>
                        <a:latin typeface="+mn-lt"/>
                        <a:ea typeface="ＭＳ Ｐゴシック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3537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OR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: Respiratory fluoroquinolone (Levaquin or moxifloxacin)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481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Admitted to the ICU (severe CAP):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831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Anti-pneumococcal 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Symbol"/>
                          <a:ea typeface="ＭＳ Ｐゴシック"/>
                          <a:sym typeface="Symbol"/>
                        </a:rPr>
                        <a:t>b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ea typeface="ＭＳ Ｐゴシック"/>
                        </a:rPr>
                        <a:t>-lactam 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+mn-lt"/>
                          <a:ea typeface="ＭＳ Ｐゴシック"/>
                        </a:rPr>
                        <a:t>(Cefotaxime, </a:t>
                      </a:r>
                      <a:r>
                        <a:rPr lang="en-US" altLang="en-US" sz="1600" dirty="0" err="1">
                          <a:solidFill>
                            <a:schemeClr val="tx1"/>
                          </a:solidFill>
                          <a:latin typeface="+mn-lt"/>
                          <a:ea typeface="ＭＳ Ｐゴシック"/>
                        </a:rPr>
                        <a:t>Cetriaxone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+mn-lt"/>
                          <a:ea typeface="ＭＳ Ｐゴシック"/>
                        </a:rPr>
                        <a:t>, Amp-sulbactam, Ertapenem) + macrolide (or doxycycline)</a:t>
                      </a:r>
                      <a:endParaRPr lang="en-US" sz="1600" dirty="0">
                        <a:solidFill>
                          <a:schemeClr val="tx1"/>
                        </a:solidFill>
                        <a:latin typeface="+mn-lt"/>
                        <a:ea typeface="ＭＳ Ｐゴシック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21931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OR: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Anti-pneumococcal 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Symbol"/>
                          <a:ea typeface="ＭＳ Ｐゴシック"/>
                          <a:sym typeface="Symbol"/>
                        </a:rPr>
                        <a:t>b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ea typeface="ＭＳ Ｐゴシック"/>
                        </a:rPr>
                        <a:t>-lactam 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+mn-lt"/>
                          <a:ea typeface="ＭＳ Ｐゴシック"/>
                        </a:rPr>
                        <a:t>(Cefotaxime, </a:t>
                      </a:r>
                      <a:r>
                        <a:rPr lang="en-US" altLang="en-US" sz="1600" dirty="0" err="1">
                          <a:solidFill>
                            <a:schemeClr val="tx1"/>
                          </a:solidFill>
                          <a:latin typeface="+mn-lt"/>
                          <a:ea typeface="ＭＳ Ｐゴシック"/>
                        </a:rPr>
                        <a:t>Cetriaxone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+mn-lt"/>
                          <a:ea typeface="ＭＳ Ｐゴシック"/>
                        </a:rPr>
                        <a:t>, Amp-sulbactam, Ertapenem) + resp fluoroquinolone (moxifloxacin or </a:t>
                      </a:r>
                      <a:r>
                        <a:rPr lang="en-US" altLang="en-US" sz="1600" dirty="0" err="1">
                          <a:solidFill>
                            <a:schemeClr val="tx1"/>
                          </a:solidFill>
                          <a:latin typeface="+mn-lt"/>
                          <a:ea typeface="ＭＳ Ｐゴシック"/>
                        </a:rPr>
                        <a:t>levaquin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+mn-lt"/>
                          <a:ea typeface="ＭＳ Ｐゴシック"/>
                        </a:rPr>
                        <a:t>)</a:t>
                      </a:r>
                      <a:endParaRPr lang="en-US" sz="1600" dirty="0">
                        <a:solidFill>
                          <a:schemeClr val="tx1"/>
                        </a:solidFill>
                        <a:latin typeface="+mn-lt"/>
                        <a:ea typeface="ＭＳ Ｐゴシック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613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OR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: For Penicillin allergic patients – respiratory fluoroquinolone (moxifloxacin or Levaquin) + aztreonam 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859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Prior PSAE colonization or chronic lung disease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: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763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Anti-pneumococcal and anti-pseudomonal 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Symbol"/>
                          <a:ea typeface="ＭＳ Ｐゴシック"/>
                          <a:sym typeface="Symbol"/>
                        </a:rPr>
                        <a:t>b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ea typeface="ＭＳ Ｐゴシック"/>
                        </a:rPr>
                        <a:t>-lactam (pip/</a:t>
                      </a:r>
                      <a:r>
                        <a:rPr lang="en-US" altLang="en-US" sz="1600" dirty="0" err="1">
                          <a:solidFill>
                            <a:schemeClr val="tx1"/>
                          </a:solidFill>
                          <a:ea typeface="ＭＳ Ｐゴシック"/>
                        </a:rPr>
                        <a:t>tazo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ea typeface="ＭＳ Ｐゴシック"/>
                        </a:rPr>
                        <a:t>, cefepime, meropenem, imipenem) + ciprofloxacin or Levaquin; 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+mn-lt"/>
                          <a:ea typeface="ＭＳ Ｐゴシック"/>
                        </a:rPr>
                        <a:t>*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ＭＳ Ｐゴシック"/>
                        </a:rPr>
                        <a:t>n some cases, an aminoglycoside may need to be added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894351"/>
                  </a:ext>
                </a:extLst>
              </a:tr>
              <a:tr h="42075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For PCN-allergic patients, substitute aztreonam for the 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Symbol"/>
                          <a:ea typeface="ＭＳ Ｐゴシック"/>
                          <a:sym typeface="Symbol"/>
                        </a:rPr>
                        <a:t>b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ea typeface="ＭＳ Ｐゴシック"/>
                        </a:rPr>
                        <a:t>-lactam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872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If CA-MRSA is a concern: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109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Add IV vancomycin or linezolid , or use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+mn-lt"/>
                        </a:rPr>
                        <a:t>Ceftaroline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 + atypical coverage 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786010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C8062A95-86C1-42B6-30D8-49B2A1DB1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9546"/>
          </a:xfrm>
        </p:spPr>
        <p:txBody>
          <a:bodyPr/>
          <a:lstStyle/>
          <a:p>
            <a:r>
              <a:rPr lang="en-US" dirty="0"/>
              <a:t>IDSA guidelines for CAP treatment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22131-43ED-16C4-8ED4-3E238417DD8A}"/>
              </a:ext>
            </a:extLst>
          </p:cNvPr>
          <p:cNvSpPr/>
          <p:nvPr/>
        </p:nvSpPr>
        <p:spPr>
          <a:xfrm>
            <a:off x="6286198" y="1728"/>
            <a:ext cx="59134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https://www.idsociety.org/practice-guideline/community-acquired-pneumonia-cap-in-adults/</a:t>
            </a:r>
          </a:p>
        </p:txBody>
      </p:sp>
    </p:spTree>
    <p:extLst>
      <p:ext uri="{BB962C8B-B14F-4D97-AF65-F5344CB8AC3E}">
        <p14:creationId xmlns:p14="http://schemas.microsoft.com/office/powerpoint/2010/main" val="2220633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Macrolides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Azithromycin, Clarithromycin, Erythromycin</a:t>
            </a:r>
          </a:p>
          <a:p>
            <a:r>
              <a:rPr lang="en-US" dirty="0"/>
              <a:t>Good activity against CAP pathogens</a:t>
            </a:r>
          </a:p>
          <a:p>
            <a:pPr lvl="1"/>
            <a:r>
              <a:rPr lang="en-US" dirty="0"/>
              <a:t>Atypical: </a:t>
            </a:r>
            <a:r>
              <a:rPr lang="en-US" i="1" dirty="0"/>
              <a:t>Chlamydia spp., Mycoplasma spp., Legionella</a:t>
            </a:r>
          </a:p>
          <a:p>
            <a:pPr lvl="1"/>
            <a:r>
              <a:rPr lang="en-US" dirty="0"/>
              <a:t>Typical:  </a:t>
            </a:r>
            <a:r>
              <a:rPr lang="en-US" i="1" dirty="0"/>
              <a:t>S. </a:t>
            </a:r>
            <a:r>
              <a:rPr lang="en-US" i="1" dirty="0" err="1"/>
              <a:t>pneumo</a:t>
            </a:r>
            <a:r>
              <a:rPr lang="en-US" i="1" dirty="0"/>
              <a:t>, </a:t>
            </a:r>
            <a:r>
              <a:rPr lang="en-US" dirty="0"/>
              <a:t>MSSA</a:t>
            </a:r>
            <a:r>
              <a:rPr lang="en-US" i="1" dirty="0"/>
              <a:t>, </a:t>
            </a:r>
            <a:r>
              <a:rPr lang="en-US" dirty="0"/>
              <a:t>upper airway anaerobes</a:t>
            </a:r>
          </a:p>
          <a:p>
            <a:r>
              <a:rPr lang="en-US" dirty="0" err="1"/>
              <a:t>Azithro</a:t>
            </a:r>
            <a:r>
              <a:rPr lang="en-US" dirty="0"/>
              <a:t>/</a:t>
            </a:r>
            <a:r>
              <a:rPr lang="en-US" dirty="0" err="1"/>
              <a:t>clarithro</a:t>
            </a:r>
            <a:r>
              <a:rPr lang="en-US" dirty="0"/>
              <a:t>: MAI </a:t>
            </a:r>
            <a:r>
              <a:rPr lang="en-US" sz="2400" dirty="0"/>
              <a:t>(</a:t>
            </a:r>
            <a:r>
              <a:rPr lang="en-US" sz="2400" i="1" dirty="0"/>
              <a:t>Mycobacterium avium </a:t>
            </a:r>
            <a:r>
              <a:rPr lang="en-US" sz="2400" i="1" dirty="0" err="1"/>
              <a:t>intracellulare</a:t>
            </a:r>
            <a:r>
              <a:rPr lang="en-US" sz="2400" dirty="0"/>
              <a:t>) and other non-tuberculous mycobacteria </a:t>
            </a:r>
          </a:p>
          <a:p>
            <a:r>
              <a:rPr lang="en-US" dirty="0"/>
              <a:t>Other uses</a:t>
            </a:r>
          </a:p>
          <a:p>
            <a:pPr lvl="1"/>
            <a:r>
              <a:rPr lang="en-US" i="1" dirty="0"/>
              <a:t>Treponema pallidum (but high resistance known), Campylobacter, Borrelia, Bordetella, Brucella, Pasteurella</a:t>
            </a:r>
            <a:endParaRPr lang="en-US" b="1" u="sng" dirty="0">
              <a:solidFill>
                <a:srgbClr val="00FF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789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Tetracyclines</a:t>
            </a:r>
            <a:endParaRPr lang="en-US" u="sng"/>
          </a:p>
        </p:txBody>
      </p:sp>
      <p:sp>
        <p:nvSpPr>
          <p:cNvPr id="412675" name="Rectangle 3"/>
          <p:cNvSpPr>
            <a:spLocks noGrp="1" noChangeArrowheads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defRPr/>
            </a:pPr>
            <a:r>
              <a:rPr lang="en-US" dirty="0"/>
              <a:t>Doxycycline</a:t>
            </a:r>
          </a:p>
          <a:p>
            <a:pPr lvl="1">
              <a:defRPr/>
            </a:pPr>
            <a:r>
              <a:rPr lang="en-US" dirty="0"/>
              <a:t>Potential uses</a:t>
            </a:r>
          </a:p>
          <a:p>
            <a:pPr lvl="2">
              <a:defRPr/>
            </a:pPr>
            <a:r>
              <a:rPr lang="en-US" dirty="0"/>
              <a:t>Community-acquired respiratory tract infections (</a:t>
            </a:r>
            <a:r>
              <a:rPr lang="en-US" dirty="0" err="1"/>
              <a:t>atypicals</a:t>
            </a:r>
            <a:r>
              <a:rPr lang="en-US" dirty="0"/>
              <a:t>, </a:t>
            </a:r>
            <a:r>
              <a:rPr lang="en-US" i="1" dirty="0"/>
              <a:t>S. </a:t>
            </a:r>
            <a:r>
              <a:rPr lang="en-US" i="1" dirty="0" err="1"/>
              <a:t>pneumo</a:t>
            </a:r>
            <a:r>
              <a:rPr lang="en-US" dirty="0"/>
              <a:t>)</a:t>
            </a:r>
          </a:p>
          <a:p>
            <a:pPr lvl="2">
              <a:defRPr/>
            </a:pPr>
            <a:r>
              <a:rPr lang="en-US" dirty="0"/>
              <a:t>Skin/soft tissue infections (staph)</a:t>
            </a:r>
          </a:p>
          <a:p>
            <a:pPr lvl="2">
              <a:defRPr/>
            </a:pPr>
            <a:r>
              <a:rPr lang="en-US" dirty="0"/>
              <a:t>Chlamydia</a:t>
            </a:r>
          </a:p>
          <a:p>
            <a:pPr lvl="2">
              <a:defRPr/>
            </a:pPr>
            <a:r>
              <a:rPr lang="en-US" dirty="0"/>
              <a:t>Tick-borne infections </a:t>
            </a:r>
          </a:p>
          <a:p>
            <a:pPr lvl="3">
              <a:defRPr/>
            </a:pPr>
            <a:r>
              <a:rPr lang="en-US" dirty="0"/>
              <a:t>(Lyme, RMSF, </a:t>
            </a:r>
            <a:r>
              <a:rPr lang="en-US" dirty="0" err="1"/>
              <a:t>Ehrlichia</a:t>
            </a:r>
            <a:r>
              <a:rPr lang="en-US" dirty="0"/>
              <a:t>, Tularemia)</a:t>
            </a:r>
          </a:p>
          <a:p>
            <a:pPr lvl="2">
              <a:defRPr/>
            </a:pPr>
            <a:r>
              <a:rPr lang="en-US" i="1" dirty="0"/>
              <a:t>Helicobacter pylori</a:t>
            </a:r>
          </a:p>
          <a:p>
            <a:pPr>
              <a:defRPr/>
            </a:pPr>
            <a:r>
              <a:rPr lang="en-US" dirty="0"/>
              <a:t>Minocycline</a:t>
            </a:r>
          </a:p>
          <a:p>
            <a:pPr lvl="1">
              <a:defRPr/>
            </a:pPr>
            <a:r>
              <a:rPr lang="en-US" dirty="0"/>
              <a:t>Oral therapy for MRSA, activity for some Stenotrophomonas, used to treat acne</a:t>
            </a:r>
          </a:p>
          <a:p>
            <a:pPr>
              <a:defRPr/>
            </a:pPr>
            <a:r>
              <a:rPr lang="en-US"/>
              <a:t>Watch for: photosensitivity, discoloration of teeth and skin</a:t>
            </a:r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730252326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 dirty="0"/>
              <a:t>Fluoroquinolones</a:t>
            </a:r>
            <a:endParaRPr lang="en-US" altLang="en-US" sz="4000" b="1" dirty="0"/>
          </a:p>
        </p:txBody>
      </p:sp>
      <p:sp>
        <p:nvSpPr>
          <p:cNvPr id="46694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11260015" cy="435133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en-US" sz="2600" dirty="0"/>
              <a:t>Only oral therapy option for some Pseudomonas infections 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600" dirty="0"/>
              <a:t>Anaerobic potential (moxifloxacin)</a:t>
            </a:r>
          </a:p>
          <a:p>
            <a:pPr>
              <a:lnSpc>
                <a:spcPct val="90000"/>
              </a:lnSpc>
              <a:defRPr/>
            </a:pPr>
            <a:r>
              <a:rPr lang="en-US" sz="2600" dirty="0"/>
              <a:t>Atypical Bacteria – </a:t>
            </a:r>
          </a:p>
          <a:p>
            <a:pPr lvl="1">
              <a:defRPr/>
            </a:pPr>
            <a:r>
              <a:rPr lang="en-US" sz="2300" i="1" dirty="0"/>
              <a:t>Legionella, Chlamydia spp. </a:t>
            </a:r>
            <a:endParaRPr lang="en-US" sz="2300" dirty="0"/>
          </a:p>
          <a:p>
            <a:pPr lvl="1">
              <a:defRPr/>
            </a:pPr>
            <a:r>
              <a:rPr lang="en-US" sz="2300" i="1" dirty="0"/>
              <a:t>Mycoplasma spp., </a:t>
            </a:r>
            <a:r>
              <a:rPr lang="en-US" sz="2300" i="1" err="1"/>
              <a:t>Ureaplasma</a:t>
            </a:r>
            <a:r>
              <a:rPr lang="en-US" sz="2300" i="1" dirty="0"/>
              <a:t> </a:t>
            </a:r>
            <a:r>
              <a:rPr lang="en-US" sz="2300" i="1" err="1"/>
              <a:t>urealyticum</a:t>
            </a:r>
            <a:r>
              <a:rPr lang="en-US" sz="2300" i="1" dirty="0"/>
              <a:t> – </a:t>
            </a:r>
            <a:r>
              <a:rPr lang="en-US" sz="2300" dirty="0"/>
              <a:t>concern for macrolide </a:t>
            </a:r>
            <a:r>
              <a:rPr lang="en-US" sz="2300"/>
              <a:t>resistance</a:t>
            </a:r>
          </a:p>
          <a:p>
            <a:pPr eaLnBrk="1" hangingPunct="1">
              <a:defRPr/>
            </a:pPr>
            <a:r>
              <a:rPr lang="en-US" sz="2600" err="1"/>
              <a:t>Delafloxacin</a:t>
            </a:r>
            <a:r>
              <a:rPr lang="en-US" sz="2600" dirty="0"/>
              <a:t> – approved for skin/soft tissue (active for MRSA)</a:t>
            </a:r>
          </a:p>
          <a:p>
            <a:pPr eaLnBrk="1" hangingPunct="1">
              <a:defRPr/>
            </a:pPr>
            <a:r>
              <a:rPr lang="en-US" sz="2600" dirty="0"/>
              <a:t>Potential adverse reactions/toxicities</a:t>
            </a:r>
          </a:p>
          <a:p>
            <a:pPr lvl="1">
              <a:defRPr/>
            </a:pPr>
            <a:r>
              <a:rPr lang="en-US" sz="2200" dirty="0" err="1"/>
              <a:t>QTc</a:t>
            </a:r>
            <a:r>
              <a:rPr lang="en-US" sz="2200" dirty="0"/>
              <a:t> prolongation - </a:t>
            </a:r>
            <a:r>
              <a:rPr lang="en-US" sz="2200" dirty="0" err="1"/>
              <a:t>Torsades</a:t>
            </a:r>
            <a:r>
              <a:rPr lang="en-US" sz="2200" dirty="0"/>
              <a:t> de Pointes (not reported for </a:t>
            </a:r>
            <a:r>
              <a:rPr lang="en-US" sz="2200" dirty="0" err="1"/>
              <a:t>delaflox</a:t>
            </a:r>
            <a:r>
              <a:rPr lang="en-US" sz="2200" dirty="0"/>
              <a:t>)</a:t>
            </a:r>
          </a:p>
          <a:p>
            <a:pPr lvl="1" eaLnBrk="1" hangingPunct="1">
              <a:defRPr/>
            </a:pPr>
            <a:r>
              <a:rPr lang="en-US" sz="2200" err="1"/>
              <a:t>Arthropathy</a:t>
            </a:r>
            <a:r>
              <a:rPr lang="en-US" sz="2200" dirty="0"/>
              <a:t> – more in older adults</a:t>
            </a:r>
          </a:p>
          <a:p>
            <a:pPr lvl="1" eaLnBrk="1" hangingPunct="1">
              <a:defRPr/>
            </a:pPr>
            <a:r>
              <a:rPr lang="en-US" sz="2200" dirty="0"/>
              <a:t>Tendon rupture- any quinolone, less for </a:t>
            </a:r>
            <a:r>
              <a:rPr lang="en-US" sz="2200" dirty="0" err="1"/>
              <a:t>delaflox</a:t>
            </a:r>
            <a:endParaRPr lang="en-US" sz="2200" dirty="0"/>
          </a:p>
          <a:p>
            <a:pPr marL="914400" lvl="2" indent="0">
              <a:buNone/>
              <a:defRPr/>
            </a:pPr>
            <a:r>
              <a:rPr lang="en-US" sz="1600" dirty="0"/>
              <a:t>	</a:t>
            </a:r>
            <a:endParaRPr lang="en-US" altLang="en-US" sz="1600" dirty="0"/>
          </a:p>
        </p:txBody>
      </p:sp>
      <p:sp>
        <p:nvSpPr>
          <p:cNvPr id="2" name="Star: 5 Points 1">
            <a:extLst>
              <a:ext uri="{FF2B5EF4-FFF2-40B4-BE49-F238E27FC236}">
                <a16:creationId xmlns:a16="http://schemas.microsoft.com/office/drawing/2014/main" id="{AFCB89EE-F9CC-D38A-A5EC-A02C1F8E8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7209" y="6426791"/>
            <a:ext cx="354418" cy="318976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83489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Case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6850" y="1600202"/>
            <a:ext cx="4248150" cy="4525963"/>
          </a:xfrm>
        </p:spPr>
        <p:txBody>
          <a:bodyPr/>
          <a:lstStyle/>
          <a:p>
            <a:r>
              <a:rPr lang="en-US" sz="3000" dirty="0"/>
              <a:t>44-year-old man presents to ED with pain, erythema L leg</a:t>
            </a:r>
          </a:p>
          <a:p>
            <a:r>
              <a:rPr lang="en-US" sz="3000" dirty="0"/>
              <a:t>WBC 12.0 with 3% bands</a:t>
            </a:r>
          </a:p>
          <a:p>
            <a:r>
              <a:rPr lang="en-US" sz="3000" dirty="0"/>
              <a:t>Doppler ultrasound of the lower extremities is negative for deep venous thrombosis</a:t>
            </a:r>
          </a:p>
        </p:txBody>
      </p:sp>
      <p:pic>
        <p:nvPicPr>
          <p:cNvPr id="5" name="Picture 2" descr="The left interior calf is erythematous with small scabbing across the center of the redness. There is a black outline depicting the size and shape, which appears to be diffuse and not have a sharp demarcation.">
            <a:extLst>
              <a:ext uri="{FF2B5EF4-FFF2-40B4-BE49-F238E27FC236}">
                <a16:creationId xmlns:a16="http://schemas.microsoft.com/office/drawing/2014/main" id="{30CF7892-54F3-4268-9C3F-CD544C547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360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552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CC: neutropenic fever</a:t>
            </a:r>
          </a:p>
          <a:p>
            <a:r>
              <a:rPr lang="en-US"/>
              <a:t>18-year-old male was inpatient on the bone marrow transplant service. Diagnosed via bone-marrow biopsy with T-cell ALL with high-risk cytogenetics. </a:t>
            </a:r>
          </a:p>
          <a:p>
            <a:r>
              <a:rPr lang="en-US"/>
              <a:t>Underwent induction chemotherapy, consolidation therapy, then </a:t>
            </a:r>
            <a:r>
              <a:rPr lang="en-US" err="1"/>
              <a:t>myeloablative</a:t>
            </a:r>
            <a:r>
              <a:rPr lang="en-US" dirty="0"/>
              <a:t> umbilical cord transplant 8 days ago.</a:t>
            </a:r>
            <a:endParaRPr lang="en-US"/>
          </a:p>
          <a:p>
            <a:r>
              <a:rPr lang="en-US" dirty="0"/>
              <a:t>On day 8 post transplant, he was neutropenic and developed fever of 39.1°C</a:t>
            </a:r>
          </a:p>
        </p:txBody>
      </p:sp>
    </p:spTree>
    <p:extLst>
      <p:ext uri="{BB962C8B-B14F-4D97-AF65-F5344CB8AC3E}">
        <p14:creationId xmlns:p14="http://schemas.microsoft.com/office/powerpoint/2010/main" val="4132610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3 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4355" y="1600202"/>
            <a:ext cx="9770795" cy="41147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Day +8:</a:t>
            </a:r>
          </a:p>
          <a:p>
            <a:r>
              <a:rPr lang="en-US" dirty="0"/>
              <a:t>T: 39.1°C, RR: 22, BP: 110/65, O2 sat: 96% RA</a:t>
            </a:r>
          </a:p>
          <a:p>
            <a:r>
              <a:rPr lang="en-US" dirty="0"/>
              <a:t>Exam:  </a:t>
            </a:r>
            <a:r>
              <a:rPr lang="en-US" dirty="0" err="1"/>
              <a:t>petechiae</a:t>
            </a:r>
            <a:r>
              <a:rPr lang="en-US" dirty="0"/>
              <a:t> on lower legs, </a:t>
            </a:r>
            <a:r>
              <a:rPr lang="en-US" dirty="0" err="1"/>
              <a:t>trifusion</a:t>
            </a:r>
            <a:r>
              <a:rPr lang="en-US" dirty="0"/>
              <a:t> catheter R chest wall non-tender with no erythema.  He had L&gt;R bibasilar crackles.</a:t>
            </a:r>
          </a:p>
          <a:p>
            <a:r>
              <a:rPr lang="en-US" dirty="0"/>
              <a:t>Lab: WBC 0.1, </a:t>
            </a:r>
            <a:r>
              <a:rPr lang="en-US" dirty="0" err="1"/>
              <a:t>hgb</a:t>
            </a:r>
            <a:r>
              <a:rPr lang="en-US" dirty="0"/>
              <a:t> 8.5g, </a:t>
            </a:r>
            <a:r>
              <a:rPr lang="en-US" dirty="0" err="1"/>
              <a:t>plt</a:t>
            </a:r>
            <a:r>
              <a:rPr lang="en-US" dirty="0"/>
              <a:t> 22,000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 CT chest is ordered to evaluate the lower lobe crackles. </a:t>
            </a:r>
          </a:p>
          <a:p>
            <a:r>
              <a:rPr lang="en-US" dirty="0"/>
              <a:t>Patient needs empiric antibiotic therapy for neutropenic fever.</a:t>
            </a:r>
          </a:p>
        </p:txBody>
      </p:sp>
    </p:spTree>
    <p:extLst>
      <p:ext uri="{BB962C8B-B14F-4D97-AF65-F5344CB8AC3E}">
        <p14:creationId xmlns:p14="http://schemas.microsoft.com/office/powerpoint/2010/main" val="35470721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your Drug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0868" y="1600202"/>
            <a:ext cx="9784282" cy="396239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dirty="0"/>
              <a:t>Spectrum </a:t>
            </a:r>
          </a:p>
          <a:p>
            <a:pPr>
              <a:defRPr/>
            </a:pPr>
            <a:r>
              <a:rPr lang="en-US" dirty="0"/>
              <a:t>Appropriate site of action</a:t>
            </a:r>
          </a:p>
          <a:p>
            <a:pPr>
              <a:defRPr/>
            </a:pPr>
            <a:r>
              <a:rPr lang="en-US" dirty="0"/>
              <a:t>Antibiotic Resistance</a:t>
            </a:r>
          </a:p>
          <a:p>
            <a:pPr>
              <a:defRPr/>
            </a:pPr>
            <a:r>
              <a:rPr lang="en-US" i="1" dirty="0"/>
              <a:t>Pharmacodynamics/pharmacokinetics (this patient has no host immune defense– needs </a:t>
            </a:r>
            <a:r>
              <a:rPr lang="en-US" i="1" dirty="0" err="1"/>
              <a:t>bacteriocidal</a:t>
            </a:r>
            <a:r>
              <a:rPr lang="en-US" i="1" dirty="0"/>
              <a:t> drug that will kill pathogens independently)</a:t>
            </a:r>
          </a:p>
          <a:p>
            <a:pPr>
              <a:defRPr/>
            </a:pPr>
            <a:r>
              <a:rPr lang="en-US" dirty="0"/>
              <a:t>Safety profile &amp; cost</a:t>
            </a:r>
          </a:p>
          <a:p>
            <a:pPr marL="0" indent="0">
              <a:buNone/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0" y="5660907"/>
            <a:ext cx="66135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*What would you choose and why?</a:t>
            </a:r>
          </a:p>
        </p:txBody>
      </p:sp>
    </p:spTree>
    <p:extLst>
      <p:ext uri="{BB962C8B-B14F-4D97-AF65-F5344CB8AC3E}">
        <p14:creationId xmlns:p14="http://schemas.microsoft.com/office/powerpoint/2010/main" val="399852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8" name="Rectangle 6"/>
          <p:cNvSpPr>
            <a:spLocks noGrp="1" noChangeArrowheads="1"/>
          </p:cNvSpPr>
          <p:nvPr>
            <p:ph type="title"/>
          </p:nvPr>
        </p:nvSpPr>
        <p:spPr>
          <a:xfrm>
            <a:off x="1470500" y="76200"/>
            <a:ext cx="92583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Antibiotic Mechanisms of Action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1219200"/>
            <a:ext cx="196596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/>
              <a:t>Cell Wall Synthesis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200" dirty="0"/>
              <a:t>Peptidoglycan-synthesis: </a:t>
            </a:r>
            <a:r>
              <a:rPr lang="en-US" sz="1200" dirty="0" err="1"/>
              <a:t>Vanco</a:t>
            </a:r>
            <a:endParaRPr lang="en-US" sz="12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1200" dirty="0"/>
              <a:t>Peptidoglycan-cross-link: b-lactams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100" dirty="0" err="1"/>
              <a:t>Penicillins</a:t>
            </a:r>
            <a:endParaRPr lang="en-US" sz="1100" dirty="0"/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 err="1"/>
              <a:t>Aminopenicillins</a:t>
            </a:r>
            <a:endParaRPr lang="en-US" sz="1000" dirty="0"/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Anti-staph PCNs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Ext-spectrum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100" dirty="0" err="1"/>
              <a:t>Cephalosporins</a:t>
            </a:r>
            <a:r>
              <a:rPr lang="en-US" sz="1100" dirty="0"/>
              <a:t> 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First generation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Second generation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Third generation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Fourth generation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Fifth generation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 err="1"/>
              <a:t>Ceph+</a:t>
            </a:r>
            <a:r>
              <a:rPr lang="en-US" sz="1000" dirty="0" err="1">
                <a:latin typeface="Symbol" panose="05050102010706020507" pitchFamily="18" charset="2"/>
              </a:rPr>
              <a:t>b</a:t>
            </a:r>
            <a:r>
              <a:rPr lang="en-US" sz="1000" dirty="0" err="1"/>
              <a:t>-lactamase</a:t>
            </a:r>
            <a:r>
              <a:rPr lang="en-US" sz="1000" dirty="0"/>
              <a:t> inhibitors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 err="1"/>
              <a:t>Carbapenems</a:t>
            </a:r>
            <a:endParaRPr lang="en-US" sz="1200" dirty="0"/>
          </a:p>
          <a:p>
            <a:pPr marL="628650" lvl="2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 err="1"/>
              <a:t>Carba+</a:t>
            </a:r>
            <a:r>
              <a:rPr lang="en-US" sz="1000" dirty="0" err="1">
                <a:latin typeface="Symbol" panose="05050102010706020507" pitchFamily="18" charset="2"/>
              </a:rPr>
              <a:t>b</a:t>
            </a:r>
            <a:r>
              <a:rPr lang="en-US" sz="1000" dirty="0" err="1"/>
              <a:t>-lactamase</a:t>
            </a:r>
            <a:r>
              <a:rPr lang="en-US" sz="1000" dirty="0"/>
              <a:t> inhibitors</a:t>
            </a:r>
            <a:endParaRPr lang="en-US" sz="1200" dirty="0"/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 err="1"/>
              <a:t>Monobactam-Aztreonam</a:t>
            </a:r>
            <a:endParaRPr lang="en-US" sz="1200" dirty="0"/>
          </a:p>
          <a:p>
            <a:endParaRPr lang="en-US" dirty="0"/>
          </a:p>
        </p:txBody>
      </p:sp>
      <p:pic>
        <p:nvPicPr>
          <p:cNvPr id="24" name="Picture 2" descr="An image depicting the outline of a bacteria with a yellow, oval labeled cell wall. The inner oval contains images depicting folic acid synthesis, RNA polymerase, and DNA gyrase.">
            <a:extLst>
              <a:ext uri="{FF2B5EF4-FFF2-40B4-BE49-F238E27FC236}">
                <a16:creationId xmlns:a16="http://schemas.microsoft.com/office/drawing/2014/main" id="{5C9B0BA5-FF9A-483B-B99E-AE28F6328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1" y="2590800"/>
            <a:ext cx="5953125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819400" y="2133600"/>
            <a:ext cx="1143000" cy="1295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957945" y="2157587"/>
            <a:ext cx="1905000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>
                <a:latin typeface="+mj-lt"/>
              </a:rPr>
              <a:t>50S ribosomal subunit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Macrolides</a:t>
            </a:r>
          </a:p>
          <a:p>
            <a:pPr marL="742950" lvl="1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100" dirty="0"/>
              <a:t>Erythromycin</a:t>
            </a:r>
          </a:p>
          <a:p>
            <a:pPr marL="742950" lvl="1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100" dirty="0" err="1"/>
              <a:t>Azalides</a:t>
            </a:r>
            <a:endParaRPr lang="en-US" sz="1100" dirty="0"/>
          </a:p>
          <a:p>
            <a:pPr marL="742950" lvl="1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100" dirty="0" err="1"/>
              <a:t>Ketolides</a:t>
            </a:r>
            <a:endParaRPr lang="en-US" sz="10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Clindamycin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24925" y="3505201"/>
            <a:ext cx="1905000" cy="1748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>
                <a:latin typeface="+mj-lt"/>
              </a:rPr>
              <a:t>30S ribosomal subunit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 err="1"/>
              <a:t>Tetracyclines</a:t>
            </a:r>
            <a:endParaRPr lang="en-US" sz="1200" dirty="0"/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Minocycline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Doxycycline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Aminoglycosides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Tobramycin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Gentamicin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Amikacin</a:t>
            </a:r>
          </a:p>
          <a:p>
            <a:endParaRPr lang="en-US" dirty="0"/>
          </a:p>
        </p:txBody>
      </p:sp>
      <p:sp>
        <p:nvSpPr>
          <p:cNvPr id="9" name="Oval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8362" y="3429000"/>
            <a:ext cx="71438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4105" y="3375660"/>
            <a:ext cx="71438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6385242" y="3434080"/>
            <a:ext cx="45719" cy="71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531961" y="1828597"/>
            <a:ext cx="17065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>
                <a:latin typeface="+mj-lt"/>
              </a:rPr>
              <a:t>Folic Acid Synthesis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Sulfonamides</a:t>
            </a:r>
          </a:p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032760" y="5921932"/>
            <a:ext cx="1706560" cy="68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>
                <a:latin typeface="+mj-lt"/>
              </a:rPr>
              <a:t>RNA Polymerase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Rifampin</a:t>
            </a:r>
          </a:p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005840" y="4495801"/>
            <a:ext cx="2026920" cy="1009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>
                <a:latin typeface="+mj-lt"/>
              </a:rPr>
              <a:t>Cell Membrane Function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 err="1"/>
              <a:t>Daptomycin</a:t>
            </a:r>
            <a:endParaRPr lang="en-US" sz="1200" dirty="0"/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 err="1"/>
              <a:t>Colistin</a:t>
            </a:r>
            <a:endParaRPr lang="en-US" sz="1200" dirty="0"/>
          </a:p>
          <a:p>
            <a:endParaRPr lang="en-US" dirty="0"/>
          </a:p>
        </p:txBody>
      </p:sp>
      <p:cxnSp>
        <p:nvCxnSpPr>
          <p:cNvPr id="11" name="Straight Arrow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4419600" y="4758238"/>
            <a:ext cx="76200" cy="11853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6430960" y="2662340"/>
            <a:ext cx="2865440" cy="12587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6705600" y="4210050"/>
            <a:ext cx="2362200" cy="2857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791200" y="2286000"/>
            <a:ext cx="616900" cy="10896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286000" y="4914376"/>
            <a:ext cx="153908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276621" y="5899072"/>
            <a:ext cx="2026920" cy="68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>
                <a:latin typeface="+mj-lt"/>
              </a:rPr>
              <a:t>DNA Synthesis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Fluoroquinolones</a:t>
            </a:r>
          </a:p>
          <a:p>
            <a:endParaRPr lang="en-US" dirty="0"/>
          </a:p>
        </p:txBody>
      </p:sp>
      <p:cxnSp>
        <p:nvCxnSpPr>
          <p:cNvPr id="33" name="Straight Arrow Connector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200421" y="4993728"/>
            <a:ext cx="76200" cy="8355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038247" y="5899072"/>
            <a:ext cx="220789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>
                <a:latin typeface="+mj-lt"/>
              </a:rPr>
              <a:t>DNA integrity (free radicals)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Metronidazole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3702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FD18E4-EE3B-F69D-04CF-7055530D6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Bactericidal versus Bacteriostatic</a:t>
            </a:r>
          </a:p>
        </p:txBody>
      </p:sp>
      <p:sp>
        <p:nvSpPr>
          <p:cNvPr id="788485" name="Text Box 5"/>
          <p:cNvSpPr txBox="1">
            <a:spLocks noChangeArrowheads="1"/>
          </p:cNvSpPr>
          <p:nvPr/>
        </p:nvSpPr>
        <p:spPr bwMode="auto">
          <a:xfrm>
            <a:off x="875672" y="35741"/>
            <a:ext cx="9350037" cy="120032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u="sng" dirty="0"/>
              <a:t>Bactericidal:</a:t>
            </a:r>
            <a:r>
              <a:rPr lang="en-US" b="1" dirty="0"/>
              <a:t>  </a:t>
            </a:r>
            <a:r>
              <a:rPr lang="en-US" dirty="0"/>
              <a:t>kills bacteria –</a:t>
            </a:r>
          </a:p>
          <a:p>
            <a:pPr>
              <a:defRPr/>
            </a:pPr>
            <a:r>
              <a:rPr lang="en-US" i="1" dirty="0"/>
              <a:t>Can eradicate pathogen in the absence of host immune defense mechanisms</a:t>
            </a:r>
            <a:endParaRPr lang="en-US" dirty="0"/>
          </a:p>
          <a:p>
            <a:pPr>
              <a:defRPr/>
            </a:pPr>
            <a:r>
              <a:rPr lang="en-US" b="1" u="sng" dirty="0"/>
              <a:t>Bacteriostatic:</a:t>
            </a:r>
            <a:r>
              <a:rPr lang="en-US" b="1" dirty="0"/>
              <a:t>  </a:t>
            </a:r>
            <a:r>
              <a:rPr lang="en-US" dirty="0"/>
              <a:t>inhibits bacteria-</a:t>
            </a:r>
          </a:p>
          <a:p>
            <a:pPr>
              <a:defRPr/>
            </a:pPr>
            <a:r>
              <a:rPr lang="en-US" i="1" dirty="0"/>
              <a:t>Requires host immune defense mechanisms to eradicate the infection</a:t>
            </a:r>
          </a:p>
        </p:txBody>
      </p:sp>
      <p:pic>
        <p:nvPicPr>
          <p:cNvPr id="8194" name="Picture 4" descr="bacteriacidal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10458" y="1356341"/>
            <a:ext cx="8439004" cy="4485996"/>
          </a:xfrm>
          <a:noFill/>
        </p:spPr>
      </p:pic>
      <p:sp>
        <p:nvSpPr>
          <p:cNvPr id="2" name="Rectangle 1"/>
          <p:cNvSpPr/>
          <p:nvPr/>
        </p:nvSpPr>
        <p:spPr>
          <a:xfrm rot="21364353">
            <a:off x="7025934" y="3650356"/>
            <a:ext cx="203145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BottomDown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800" dirty="0" err="1">
                <a:ln w="11430"/>
                <a:solidFill>
                  <a:srgbClr val="FF0000"/>
                </a:solidFill>
              </a:rPr>
              <a:t>Cefepime</a:t>
            </a:r>
            <a:endParaRPr lang="en-US" sz="2800" dirty="0">
              <a:ln w="11430"/>
              <a:solidFill>
                <a:srgbClr val="FF0000"/>
              </a:solidFill>
            </a:endParaRPr>
          </a:p>
        </p:txBody>
      </p:sp>
      <p:sp>
        <p:nvSpPr>
          <p:cNvPr id="788486" name="Text Box 6"/>
          <p:cNvSpPr txBox="1">
            <a:spLocks noChangeArrowheads="1"/>
          </p:cNvSpPr>
          <p:nvPr/>
        </p:nvSpPr>
        <p:spPr bwMode="auto">
          <a:xfrm>
            <a:off x="1118432" y="5842337"/>
            <a:ext cx="9243127" cy="92333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/>
              <a:t>In </a:t>
            </a:r>
            <a:r>
              <a:rPr lang="en-US" u="sng" dirty="0"/>
              <a:t>general</a:t>
            </a:r>
            <a:r>
              <a:rPr lang="en-US" dirty="0"/>
              <a:t>, </a:t>
            </a:r>
            <a:r>
              <a:rPr lang="en-US" i="1" dirty="0"/>
              <a:t>cell wall - active agents</a:t>
            </a:r>
            <a:r>
              <a:rPr lang="en-US" dirty="0"/>
              <a:t> are bactericidal and drugs inhibiting protein synthesis are bacteriostatic</a:t>
            </a:r>
          </a:p>
          <a:p>
            <a:pPr>
              <a:defRPr/>
            </a:pPr>
            <a:r>
              <a:rPr lang="en-US" dirty="0"/>
              <a:t>	*Some bactericidal drugs may be bacteriostatic to certain organisms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An image depicting the outline of a bacteria with a yellow, oval labeled cell wall. The inner oval contains images depicting folic acid synthesis, RNA polymerase, and DNA gyrase.">
            <a:extLst>
              <a:ext uri="{FF2B5EF4-FFF2-40B4-BE49-F238E27FC236}">
                <a16:creationId xmlns:a16="http://schemas.microsoft.com/office/drawing/2014/main" id="{4060A9DF-41D1-46DA-BD18-4A0A7BEB1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421" y="2590800"/>
            <a:ext cx="5953125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ctangle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6820" y="5829300"/>
            <a:ext cx="2209321" cy="647700"/>
          </a:xfrm>
          <a:prstGeom prst="rect">
            <a:avLst/>
          </a:prstGeom>
          <a:solidFill>
            <a:schemeClr val="accent4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252010" y="2158550"/>
            <a:ext cx="2168582" cy="546887"/>
          </a:xfrm>
          <a:prstGeom prst="rect">
            <a:avLst/>
          </a:prstGeom>
          <a:solidFill>
            <a:schemeClr val="accent4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cs typeface="Segoe UI"/>
              </a:rPr>
              <a:t>Folid Acid Synthesis</a:t>
            </a:r>
          </a:p>
          <a:p>
            <a:pPr algn="ctr"/>
            <a:r>
              <a:rPr lang="en-US" sz="1000">
                <a:solidFill>
                  <a:schemeClr val="tx1"/>
                </a:solidFill>
                <a:cs typeface="Segoe UI"/>
              </a:rPr>
              <a:t>Trimethoprim/sulfamethoxazole</a:t>
            </a:r>
            <a:endParaRPr lang="en-US" sz="1000" dirty="0">
              <a:solidFill>
                <a:schemeClr val="tx1"/>
              </a:solidFill>
              <a:cs typeface="Segoe UI"/>
            </a:endParaRPr>
          </a:p>
        </p:txBody>
      </p:sp>
      <p:sp>
        <p:nvSpPr>
          <p:cNvPr id="30" name="Rectangle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7745" y="5848272"/>
            <a:ext cx="1562100" cy="647700"/>
          </a:xfrm>
          <a:prstGeom prst="rect">
            <a:avLst/>
          </a:prstGeom>
          <a:solidFill>
            <a:schemeClr val="accent4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71800" y="5829300"/>
            <a:ext cx="1562100" cy="647700"/>
          </a:xfrm>
          <a:prstGeom prst="rect">
            <a:avLst/>
          </a:prstGeom>
          <a:solidFill>
            <a:schemeClr val="accent4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13850" y="1605280"/>
            <a:ext cx="1824671" cy="4521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57945" y="1928280"/>
            <a:ext cx="1905000" cy="31527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" y="1147692"/>
            <a:ext cx="1943100" cy="4038804"/>
          </a:xfrm>
          <a:prstGeom prst="rect">
            <a:avLst/>
          </a:prstGeom>
          <a:solidFill>
            <a:schemeClr val="accent4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6278" name="Rectangle 6"/>
          <p:cNvSpPr>
            <a:spLocks noGrp="1" noChangeArrowheads="1"/>
          </p:cNvSpPr>
          <p:nvPr>
            <p:ph type="title"/>
          </p:nvPr>
        </p:nvSpPr>
        <p:spPr>
          <a:xfrm>
            <a:off x="1554955" y="76200"/>
            <a:ext cx="92583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>
                <a:solidFill>
                  <a:schemeClr val="accent4">
                    <a:lumMod val="76000"/>
                  </a:schemeClr>
                </a:solidFill>
              </a:rPr>
              <a:t>Bacteriocidal</a:t>
            </a:r>
            <a:r>
              <a:rPr lang="en-US" dirty="0"/>
              <a:t> vs.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static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6800" y="1219201"/>
            <a:ext cx="1981200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/>
              <a:t>Cell Wall Synthesis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200" dirty="0"/>
              <a:t>Peptidoglycan-synthesis: </a:t>
            </a:r>
            <a:r>
              <a:rPr lang="en-US" sz="1200" err="1"/>
              <a:t>Vanco</a:t>
            </a:r>
            <a:endParaRPr lang="en-US" sz="1200"/>
          </a:p>
          <a:p>
            <a:pPr eaLnBrk="1" hangingPunct="1">
              <a:lnSpc>
                <a:spcPct val="80000"/>
              </a:lnSpc>
              <a:defRPr/>
            </a:pPr>
            <a:r>
              <a:rPr lang="en-US" sz="1200" dirty="0"/>
              <a:t>Peptidoglycan-cross-link: b-lactams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100" dirty="0" err="1"/>
              <a:t>Penicillins</a:t>
            </a:r>
            <a:endParaRPr lang="en-US" sz="1100" dirty="0"/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err="1"/>
              <a:t>Aminopenicillins</a:t>
            </a:r>
            <a:endParaRPr lang="en-US" sz="1000"/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Anti-staph PCNs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Ext-spectrum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100" err="1"/>
              <a:t>Cephalosporins</a:t>
            </a:r>
            <a:r>
              <a:rPr lang="en-US" sz="1100" dirty="0"/>
              <a:t> 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First generation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Second generation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Third generation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Fourth generation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Fifth generation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 err="1"/>
              <a:t>Ceph+</a:t>
            </a:r>
            <a:r>
              <a:rPr lang="en-US" sz="1000" dirty="0" err="1">
                <a:latin typeface="Symbol"/>
                <a:sym typeface="Symbol"/>
              </a:rPr>
              <a:t>b</a:t>
            </a:r>
            <a:r>
              <a:rPr lang="en-US" sz="1000" dirty="0" err="1"/>
              <a:t>-lactamase</a:t>
            </a:r>
            <a:r>
              <a:rPr lang="en-US" sz="1000" dirty="0"/>
              <a:t> inhibitors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err="1"/>
              <a:t>Carbapenems</a:t>
            </a:r>
            <a:endParaRPr lang="en-US" sz="1200"/>
          </a:p>
          <a:p>
            <a:pPr marL="628650" lvl="2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 err="1"/>
              <a:t>Carba+</a:t>
            </a:r>
            <a:r>
              <a:rPr lang="en-US" sz="1000" dirty="0" err="1">
                <a:latin typeface="Symbol"/>
                <a:sym typeface="Symbol"/>
              </a:rPr>
              <a:t>b</a:t>
            </a:r>
            <a:r>
              <a:rPr lang="en-US" sz="1000" dirty="0" err="1"/>
              <a:t>-lactamase</a:t>
            </a:r>
            <a:r>
              <a:rPr lang="en-US" sz="1000" dirty="0"/>
              <a:t> inhibitors</a:t>
            </a:r>
            <a:endParaRPr lang="en-US" sz="1200" dirty="0"/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err="1"/>
              <a:t>Monobactam-Aztreonam</a:t>
            </a:r>
            <a:endParaRPr lang="en-US" sz="1200"/>
          </a:p>
          <a:p>
            <a:endParaRPr lang="en-US" dirty="0"/>
          </a:p>
        </p:txBody>
      </p:sp>
      <p:cxnSp>
        <p:nvCxnSpPr>
          <p:cNvPr id="8" name="Straight Arrow Connecto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819400" y="2133600"/>
            <a:ext cx="1143000" cy="1295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957945" y="2157587"/>
            <a:ext cx="1905000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>
                <a:solidFill>
                  <a:srgbClr val="000000"/>
                </a:solidFill>
                <a:latin typeface="+mj-lt"/>
              </a:rPr>
              <a:t>50S ribosomal subunit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Macrolides</a:t>
            </a:r>
          </a:p>
          <a:p>
            <a:pPr marL="742950" lvl="1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rgbClr val="000000"/>
                </a:solidFill>
              </a:rPr>
              <a:t>Erythromycin</a:t>
            </a:r>
          </a:p>
          <a:p>
            <a:pPr marL="742950" lvl="1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100" dirty="0" err="1">
                <a:solidFill>
                  <a:srgbClr val="000000"/>
                </a:solidFill>
              </a:rPr>
              <a:t>Azalides</a:t>
            </a:r>
            <a:endParaRPr lang="en-US" sz="1100" dirty="0">
              <a:solidFill>
                <a:srgbClr val="000000"/>
              </a:solidFill>
            </a:endParaRPr>
          </a:p>
          <a:p>
            <a:pPr marL="742950" lvl="1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100" dirty="0" err="1">
                <a:solidFill>
                  <a:srgbClr val="000000"/>
                </a:solidFill>
              </a:rPr>
              <a:t>Ketolides</a:t>
            </a:r>
            <a:endParaRPr lang="en-US" sz="105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</a:rPr>
              <a:t>Clindamycin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24925" y="3505201"/>
            <a:ext cx="1905000" cy="1748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>
                <a:solidFill>
                  <a:srgbClr val="000000"/>
                </a:solidFill>
                <a:latin typeface="+mj-lt"/>
              </a:rPr>
              <a:t>30S ribosomal subunit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 err="1">
                <a:solidFill>
                  <a:srgbClr val="000000"/>
                </a:solidFill>
              </a:rPr>
              <a:t>Tetracyclines</a:t>
            </a:r>
            <a:endParaRPr lang="en-US" sz="1200" dirty="0">
              <a:solidFill>
                <a:srgbClr val="000000"/>
              </a:solidFill>
            </a:endParaRP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Minocycline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Doxycycline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Aminoglycosides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Tobramycin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Gentamicin</a:t>
            </a:r>
          </a:p>
          <a:p>
            <a:pPr marL="628650" lvl="1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Amikacin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Oval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8362" y="3429000"/>
            <a:ext cx="71438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4105" y="3375660"/>
            <a:ext cx="71438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6385242" y="3434080"/>
            <a:ext cx="45719" cy="71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411657" y="1596580"/>
            <a:ext cx="1969552" cy="56047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>
                <a:solidFill>
                  <a:srgbClr val="000000"/>
                </a:solidFill>
                <a:latin typeface="+mj-lt"/>
              </a:rPr>
              <a:t>Folic Acid Synthesis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0000"/>
                </a:solidFill>
              </a:rPr>
              <a:t>Sulfonamides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09120" y="5921932"/>
            <a:ext cx="1706560" cy="6894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>
                <a:latin typeface="+mj-lt"/>
              </a:rPr>
              <a:t>RNA Polymerase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Rifampin</a:t>
            </a:r>
          </a:p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043940" y="4395963"/>
            <a:ext cx="2026920" cy="10095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>
                <a:latin typeface="+mj-lt"/>
              </a:rPr>
              <a:t>Cell Membrane Function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err="1"/>
              <a:t>Daptomycin</a:t>
            </a:r>
            <a:endParaRPr lang="en-US" sz="1200"/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err="1"/>
              <a:t>Colistin</a:t>
            </a:r>
            <a:endParaRPr lang="en-US" sz="1200"/>
          </a:p>
          <a:p>
            <a:endParaRPr lang="en-US" dirty="0"/>
          </a:p>
        </p:txBody>
      </p:sp>
      <p:cxnSp>
        <p:nvCxnSpPr>
          <p:cNvPr id="11" name="Straight Arrow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4419600" y="4767665"/>
            <a:ext cx="76200" cy="11853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6430960" y="2662340"/>
            <a:ext cx="2865440" cy="12587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6705600" y="4210050"/>
            <a:ext cx="2362200" cy="2857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408100" y="2662340"/>
            <a:ext cx="0" cy="7133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2617773" y="4352925"/>
            <a:ext cx="880684" cy="2899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418545" y="5921932"/>
            <a:ext cx="2026920" cy="6894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>
                <a:latin typeface="+mj-lt"/>
              </a:rPr>
              <a:t>DNA Synthesis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Fluoroquinolones</a:t>
            </a:r>
          </a:p>
          <a:p>
            <a:endParaRPr lang="en-US" dirty="0"/>
          </a:p>
        </p:txBody>
      </p:sp>
      <p:cxnSp>
        <p:nvCxnSpPr>
          <p:cNvPr id="33" name="Straight Arrow Connector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200421" y="4993728"/>
            <a:ext cx="76200" cy="8355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038247" y="5899072"/>
            <a:ext cx="2207895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400" u="sng" dirty="0">
                <a:latin typeface="+mj-lt"/>
              </a:rPr>
              <a:t>DNA integrity (free radicals)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/>
              <a:t>Metronidazole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2485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Bacteriocidal</a:t>
            </a:r>
            <a:r>
              <a:rPr lang="en-US" dirty="0"/>
              <a:t> 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Bacteriocidal</a:t>
            </a:r>
            <a:r>
              <a:rPr lang="en-US" dirty="0"/>
              <a:t> drugs – use in:</a:t>
            </a:r>
          </a:p>
          <a:p>
            <a:pPr lvl="1"/>
            <a:r>
              <a:rPr lang="en-US" dirty="0"/>
              <a:t>Neutropenia, severely compromised immune system</a:t>
            </a:r>
          </a:p>
          <a:p>
            <a:pPr lvl="1"/>
            <a:r>
              <a:rPr lang="en-US" dirty="0"/>
              <a:t>Life-threatening infections (bacteremia, endocarditis, meningitis, brain abscess)</a:t>
            </a:r>
          </a:p>
        </p:txBody>
      </p:sp>
    </p:spTree>
    <p:extLst>
      <p:ext uri="{BB962C8B-B14F-4D97-AF65-F5344CB8AC3E}">
        <p14:creationId xmlns:p14="http://schemas.microsoft.com/office/powerpoint/2010/main" val="21405794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Case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dirty="0"/>
              <a:t>CC: fever</a:t>
            </a:r>
          </a:p>
          <a:p>
            <a:pPr>
              <a:defRPr/>
            </a:pPr>
            <a:r>
              <a:rPr lang="en-US" dirty="0"/>
              <a:t>A 22-year-old male sustained polytrauma from MVA including multiple broken bones, closed head injury and chest contusions.  He has been in ICU for 25 days with fever of 38-39°C x 6 days</a:t>
            </a:r>
          </a:p>
          <a:p>
            <a:pPr lvl="1">
              <a:defRPr/>
            </a:pPr>
            <a:r>
              <a:rPr lang="en-US" dirty="0"/>
              <a:t>4 days ago he was started on daptomycin for suspected central line infection</a:t>
            </a:r>
          </a:p>
          <a:p>
            <a:pPr lvl="1">
              <a:defRPr/>
            </a:pPr>
            <a:r>
              <a:rPr lang="en-US" dirty="0"/>
              <a:t>2 days ago Cefepime &amp; levofloxacin were added for possible hospital acquired pneumonia</a:t>
            </a:r>
          </a:p>
        </p:txBody>
      </p:sp>
    </p:spTree>
    <p:extLst>
      <p:ext uri="{BB962C8B-B14F-4D97-AF65-F5344CB8AC3E}">
        <p14:creationId xmlns:p14="http://schemas.microsoft.com/office/powerpoint/2010/main" val="14004580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Case 4 -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dirty="0"/>
              <a:t>Despite this addition, over the past 24 hours he has developed increased WBC from 13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17K, hypotension requiring Norepinephrine, increased sputum production and diffuse muscle aches.</a:t>
            </a:r>
          </a:p>
          <a:p>
            <a:pPr lvl="2" eaLnBrk="1" hangingPunct="1">
              <a:defRPr/>
            </a:pPr>
            <a:r>
              <a:rPr lang="en-US" dirty="0"/>
              <a:t>Why might he </a:t>
            </a:r>
            <a:r>
              <a:rPr lang="en-US" i="1" dirty="0"/>
              <a:t>now</a:t>
            </a:r>
            <a:r>
              <a:rPr lang="en-US" dirty="0"/>
              <a:t> be developing septic shock?</a:t>
            </a:r>
          </a:p>
          <a:p>
            <a:pPr marL="914400" lvl="2" indent="0">
              <a:buNone/>
              <a:defRPr/>
            </a:pPr>
            <a:endParaRPr lang="en-US" dirty="0"/>
          </a:p>
          <a:p>
            <a:pPr lvl="2" eaLnBrk="1" hangingPunct="1">
              <a:defRPr/>
            </a:pPr>
            <a:r>
              <a:rPr lang="en-US" dirty="0"/>
              <a:t>What organisms are not covered by his current regimen?</a:t>
            </a:r>
          </a:p>
          <a:p>
            <a:pPr marL="914400" lvl="2" indent="0">
              <a:buNone/>
              <a:defRPr/>
            </a:pPr>
            <a:endParaRPr lang="en-US" dirty="0"/>
          </a:p>
          <a:p>
            <a:pPr lvl="2" eaLnBrk="1" hangingPunct="1">
              <a:defRPr/>
            </a:pPr>
            <a:r>
              <a:rPr lang="en-US" dirty="0"/>
              <a:t>What would you consider changing?</a:t>
            </a:r>
          </a:p>
          <a:p>
            <a:pPr marL="914400" lvl="2" indent="0">
              <a:buNone/>
              <a:defRPr/>
            </a:pPr>
            <a:endParaRPr lang="en-US" dirty="0"/>
          </a:p>
          <a:p>
            <a:pPr lvl="2" eaLnBrk="1" hangingPunct="1">
              <a:defRPr/>
            </a:pPr>
            <a:r>
              <a:rPr lang="en-US" dirty="0"/>
              <a:t>Could he be having an adverse antibiotic reaction?</a:t>
            </a:r>
          </a:p>
          <a:p>
            <a:pPr marL="457200" lvl="1" indent="0">
              <a:buNone/>
              <a:defRPr/>
            </a:pPr>
            <a:endParaRPr lang="en-US" dirty="0"/>
          </a:p>
          <a:p>
            <a:pPr eaLnBrk="1" hangingPunct="1">
              <a:buFont typeface="Wingdings" pitchFamily="2" charset="2"/>
              <a:buBlip>
                <a:blip/>
              </a:buBlip>
              <a:defRPr/>
            </a:pPr>
            <a:endParaRPr lang="en-US" dirty="0"/>
          </a:p>
          <a:p>
            <a:pPr eaLnBrk="1" hangingPunct="1">
              <a:buFont typeface="Wingdings" pitchFamily="2" charset="2"/>
              <a:buBlip>
                <a:blip/>
              </a:buBlip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0783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Daptomycin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/>
              <a:t>Lipopeptide</a:t>
            </a:r>
            <a:r>
              <a:rPr lang="en-US" sz="2400" dirty="0"/>
              <a:t>; active only for gram positive bacteria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Staph (including MRSA), Strep (also including VRE – </a:t>
            </a:r>
            <a:r>
              <a:rPr lang="en-US" sz="2000" i="1" dirty="0"/>
              <a:t>E. </a:t>
            </a:r>
            <a:r>
              <a:rPr lang="en-US" sz="2000" i="1" dirty="0" err="1"/>
              <a:t>faecalis</a:t>
            </a:r>
            <a:r>
              <a:rPr lang="en-US" sz="2000" dirty="0"/>
              <a:t>, </a:t>
            </a:r>
            <a:r>
              <a:rPr lang="en-US" sz="2000" i="1" dirty="0"/>
              <a:t>E. </a:t>
            </a:r>
            <a:r>
              <a:rPr lang="en-US" sz="2000" i="1" dirty="0" err="1"/>
              <a:t>faecium</a:t>
            </a:r>
            <a:r>
              <a:rPr lang="en-US" sz="2000" dirty="0"/>
              <a:t>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Gram positive anaerobes – </a:t>
            </a:r>
            <a:r>
              <a:rPr lang="en-US" sz="2000" i="1" dirty="0" err="1"/>
              <a:t>Peptostreptococcus</a:t>
            </a:r>
            <a:endParaRPr lang="en-US" sz="2000" i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Bactericidal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Indicated for bacteremia and right sided endocarditis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Not indicated for pneumonia…</a:t>
            </a:r>
            <a:r>
              <a:rPr lang="en-US" sz="2400" i="1" dirty="0"/>
              <a:t>why?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Increase in serum creatinine phosphokinase (CPK) and may cause myalgias, myopathy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Given once daily to reduce muscle toxicity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Need close monitoring of CPK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875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to the 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1) Is this patient’s condition an infection?</a:t>
            </a:r>
          </a:p>
          <a:p>
            <a:pPr>
              <a:buNone/>
            </a:pPr>
            <a:r>
              <a:rPr lang="en-US" dirty="0"/>
              <a:t>2) What is your differential diagnosis? </a:t>
            </a:r>
          </a:p>
          <a:p>
            <a:pPr>
              <a:buNone/>
            </a:pPr>
            <a:r>
              <a:rPr lang="en-US" dirty="0"/>
              <a:t>3) Does this patient need antibiotics?   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sz="2400" dirty="0"/>
              <a:t>Create a differential diagnosis for an infection using pathogen type…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827020" y="5181600"/>
            <a:ext cx="1828800" cy="990600"/>
          </a:xfrm>
          <a:prstGeom prst="rect">
            <a:avLst/>
          </a:prstGeom>
          <a:solidFill>
            <a:srgbClr val="FFFF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atin typeface="Arial" charset="0"/>
              </a:rPr>
              <a:t>Bacteria</a:t>
            </a:r>
            <a:r>
              <a:rPr lang="en-US" sz="2800" dirty="0">
                <a:latin typeface="Arial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655820" y="5181600"/>
            <a:ext cx="1371600" cy="990600"/>
          </a:xfrm>
          <a:prstGeom prst="rect">
            <a:avLst/>
          </a:prstGeom>
          <a:solidFill>
            <a:srgbClr val="92D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/>
              <a:t>Virus</a:t>
            </a:r>
            <a:r>
              <a:rPr lang="en-US" sz="2400" dirty="0"/>
              <a:t> </a:t>
            </a:r>
            <a:endParaRPr lang="en-US" sz="2400" dirty="0"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19800" y="5181600"/>
            <a:ext cx="1600200" cy="990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Arial" charset="0"/>
              </a:rPr>
              <a:t>Fungus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Arial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612380" y="5181600"/>
            <a:ext cx="1752600" cy="990600"/>
          </a:xfrm>
          <a:prstGeom prst="rect">
            <a:avLst/>
          </a:prstGeom>
          <a:solidFill>
            <a:srgbClr val="FF0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bg2"/>
                </a:solidFill>
              </a:rPr>
              <a:t>Parasite</a:t>
            </a:r>
            <a:r>
              <a:rPr lang="en-US" sz="2800" dirty="0">
                <a:solidFill>
                  <a:schemeClr val="accent4">
                    <a:lumMod val="25000"/>
                  </a:schemeClr>
                </a:solidFill>
              </a:rPr>
              <a:t> </a:t>
            </a:r>
            <a:endParaRPr lang="en-US" sz="2800" dirty="0">
              <a:solidFill>
                <a:schemeClr val="accent4">
                  <a:lumMod val="2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748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Vancomycin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Glycopeptide</a:t>
            </a:r>
            <a:r>
              <a:rPr lang="en-US" dirty="0"/>
              <a:t>; no gram-negative coverage</a:t>
            </a:r>
          </a:p>
          <a:p>
            <a:r>
              <a:rPr lang="en-US" dirty="0"/>
              <a:t>Gram-positives</a:t>
            </a:r>
          </a:p>
          <a:p>
            <a:pPr lvl="1"/>
            <a:r>
              <a:rPr lang="en-US" dirty="0"/>
              <a:t>MSSA, MRSA, </a:t>
            </a:r>
            <a:r>
              <a:rPr lang="en-US" dirty="0" err="1"/>
              <a:t>CoNS</a:t>
            </a:r>
            <a:endParaRPr lang="en-US" dirty="0"/>
          </a:p>
          <a:p>
            <a:pPr lvl="1"/>
            <a:r>
              <a:rPr lang="en-US" i="1" dirty="0"/>
              <a:t>S. pneumoniae</a:t>
            </a:r>
            <a:r>
              <a:rPr lang="en-US" dirty="0"/>
              <a:t>, groups A, B, C, D strep, Enterococcus</a:t>
            </a:r>
          </a:p>
          <a:p>
            <a:pPr lvl="1"/>
            <a:r>
              <a:rPr lang="en-US" dirty="0" err="1"/>
              <a:t>Corynebacterium</a:t>
            </a:r>
            <a:r>
              <a:rPr lang="en-US" dirty="0"/>
              <a:t>, Bacillus, Listeria, </a:t>
            </a:r>
            <a:r>
              <a:rPr lang="en-US" dirty="0" err="1"/>
              <a:t>Actinomyces</a:t>
            </a:r>
            <a:endParaRPr lang="en-US" dirty="0"/>
          </a:p>
          <a:p>
            <a:pPr lvl="1"/>
            <a:r>
              <a:rPr lang="en-US" i="1" dirty="0"/>
              <a:t>C. difficile </a:t>
            </a:r>
            <a:r>
              <a:rPr lang="en-US" dirty="0"/>
              <a:t>(if given orally)</a:t>
            </a:r>
          </a:p>
          <a:p>
            <a:r>
              <a:rPr lang="en-US" dirty="0"/>
              <a:t>Side effects:</a:t>
            </a:r>
          </a:p>
          <a:p>
            <a:pPr lvl="1"/>
            <a:r>
              <a:rPr lang="en-US" dirty="0"/>
              <a:t>Red man syndrome (not an allergy – is due to histamine release), phlebitis</a:t>
            </a:r>
          </a:p>
          <a:p>
            <a:pPr lvl="1"/>
            <a:r>
              <a:rPr lang="en-US" dirty="0"/>
              <a:t>Nephrotoxicity – monitor drug levels to adjust dosing</a:t>
            </a:r>
          </a:p>
        </p:txBody>
      </p:sp>
    </p:spTree>
    <p:extLst>
      <p:ext uri="{BB962C8B-B14F-4D97-AF65-F5344CB8AC3E}">
        <p14:creationId xmlns:p14="http://schemas.microsoft.com/office/powerpoint/2010/main" val="15944224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Case 4,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His sputum gram stain shows gram positive cocci in clusters</a:t>
            </a:r>
          </a:p>
          <a:p>
            <a:pPr>
              <a:defRPr/>
            </a:pPr>
            <a:r>
              <a:rPr lang="en-US" dirty="0"/>
              <a:t>You stop </a:t>
            </a:r>
            <a:r>
              <a:rPr lang="en-US" dirty="0" err="1"/>
              <a:t>Daptomycin</a:t>
            </a:r>
            <a:r>
              <a:rPr lang="en-US" dirty="0"/>
              <a:t> and switch to Vancomycin while awaiting cultures</a:t>
            </a:r>
          </a:p>
          <a:p>
            <a:pPr>
              <a:defRPr/>
            </a:pPr>
            <a:r>
              <a:rPr lang="en-US" dirty="0"/>
              <a:t>Sputum grows MRSA and you discontinue the </a:t>
            </a:r>
            <a:r>
              <a:rPr lang="en-US" dirty="0" err="1"/>
              <a:t>Cefepime</a:t>
            </a:r>
            <a:r>
              <a:rPr lang="en-US" dirty="0"/>
              <a:t> and levofloxacin</a:t>
            </a:r>
          </a:p>
          <a:p>
            <a:pPr>
              <a:defRPr/>
            </a:pPr>
            <a:r>
              <a:rPr lang="en-US" dirty="0"/>
              <a:t>Over the next 48 hours he develops acute kidney injury </a:t>
            </a:r>
          </a:p>
          <a:p>
            <a:pPr>
              <a:defRPr/>
            </a:pPr>
            <a:r>
              <a:rPr lang="en-US" dirty="0"/>
              <a:t>What other agent may be useful in this case?</a:t>
            </a:r>
          </a:p>
        </p:txBody>
      </p:sp>
    </p:spTree>
    <p:extLst>
      <p:ext uri="{BB962C8B-B14F-4D97-AF65-F5344CB8AC3E}">
        <p14:creationId xmlns:p14="http://schemas.microsoft.com/office/powerpoint/2010/main" val="23377121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/>
              <a:t>Linezolid</a:t>
            </a:r>
          </a:p>
        </p:txBody>
      </p:sp>
      <p:sp>
        <p:nvSpPr>
          <p:cNvPr id="882692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sz="3600" dirty="0"/>
              <a:t>Oxazolidinone; no gram negative coverage</a:t>
            </a:r>
          </a:p>
          <a:p>
            <a:pPr>
              <a:defRPr/>
            </a:pPr>
            <a:r>
              <a:rPr lang="en-US" sz="3600" dirty="0"/>
              <a:t>Gram positive</a:t>
            </a:r>
          </a:p>
          <a:p>
            <a:pPr lvl="1">
              <a:defRPr/>
            </a:pPr>
            <a:r>
              <a:rPr lang="en-US" dirty="0"/>
              <a:t>MRSA, </a:t>
            </a:r>
            <a:r>
              <a:rPr lang="en-US" dirty="0" err="1"/>
              <a:t>CoNS</a:t>
            </a:r>
            <a:r>
              <a:rPr lang="en-US" dirty="0"/>
              <a:t>, drug resistant </a:t>
            </a:r>
            <a:r>
              <a:rPr lang="en-US" i="1" dirty="0"/>
              <a:t>Streptococcus pneumoniae </a:t>
            </a:r>
            <a:r>
              <a:rPr lang="en-US" dirty="0"/>
              <a:t>(DRSP), VRE (</a:t>
            </a:r>
            <a:r>
              <a:rPr lang="en-US" i="1" dirty="0"/>
              <a:t>E. </a:t>
            </a:r>
            <a:r>
              <a:rPr lang="en-US" i="1" dirty="0" err="1"/>
              <a:t>faecalis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/>
              <a:t>E. </a:t>
            </a:r>
            <a:r>
              <a:rPr lang="en-US" i="1" dirty="0" err="1"/>
              <a:t>faecium</a:t>
            </a:r>
            <a:r>
              <a:rPr lang="en-US" dirty="0"/>
              <a:t>)</a:t>
            </a:r>
          </a:p>
          <a:p>
            <a:pPr>
              <a:defRPr/>
            </a:pPr>
            <a:r>
              <a:rPr lang="en-US" sz="3300" dirty="0"/>
              <a:t>Bacteriostatic</a:t>
            </a:r>
          </a:p>
          <a:p>
            <a:pPr>
              <a:defRPr/>
            </a:pPr>
            <a:r>
              <a:rPr lang="en-US" sz="3300" dirty="0"/>
              <a:t>Reactions:</a:t>
            </a:r>
          </a:p>
          <a:p>
            <a:pPr lvl="1">
              <a:defRPr/>
            </a:pPr>
            <a:r>
              <a:rPr lang="en-US" sz="2900" dirty="0" err="1"/>
              <a:t>Cytopenias</a:t>
            </a:r>
            <a:r>
              <a:rPr lang="en-US" sz="2900" dirty="0"/>
              <a:t> </a:t>
            </a:r>
          </a:p>
          <a:p>
            <a:pPr lvl="1">
              <a:defRPr/>
            </a:pPr>
            <a:r>
              <a:rPr lang="en-US" sz="2900" dirty="0"/>
              <a:t>Optic neuropathy (particularly if used &gt; 2 </a:t>
            </a:r>
            <a:r>
              <a:rPr lang="en-US" sz="2900" dirty="0" err="1"/>
              <a:t>wks</a:t>
            </a:r>
            <a:r>
              <a:rPr lang="en-US" sz="2900" dirty="0"/>
              <a:t>)</a:t>
            </a:r>
          </a:p>
          <a:p>
            <a:pPr lvl="1">
              <a:defRPr/>
            </a:pPr>
            <a:r>
              <a:rPr lang="en-US" sz="2900" dirty="0"/>
              <a:t>Price tag shock</a:t>
            </a:r>
          </a:p>
          <a:p>
            <a:pPr lvl="1" eaLnBrk="1" hangingPunct="1">
              <a:buFont typeface="Wingdings" pitchFamily="2" charset="2"/>
              <a:buBlip>
                <a:blip/>
              </a:buBlip>
              <a:defRPr/>
            </a:pP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5903108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Clinical Case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What if instead, the sputum was growing </a:t>
            </a:r>
            <a:r>
              <a:rPr lang="en-US" i="1" dirty="0"/>
              <a:t>Pseudomonas aeruginosa?</a:t>
            </a:r>
          </a:p>
          <a:p>
            <a:pPr>
              <a:defRPr/>
            </a:pPr>
            <a:r>
              <a:rPr lang="en-US" dirty="0"/>
              <a:t>What treatment options do you have?</a:t>
            </a:r>
          </a:p>
          <a:p>
            <a:pPr marL="0" indent="0"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Antibiotic susceptibility ex. PSAE</a:t>
            </a:r>
          </a:p>
        </p:txBody>
      </p:sp>
      <p:pic>
        <p:nvPicPr>
          <p:cNvPr id="5" name="Picture 2" descr="A table detailing an example of culture and susceptibility of Pseudomonmas aeruginosa, flat strain. Of note, levofloxacin and tobramycin are susceptible while meropenem is intermediate.">
            <a:extLst>
              <a:ext uri="{FF2B5EF4-FFF2-40B4-BE49-F238E27FC236}">
                <a16:creationId xmlns:a16="http://schemas.microsoft.com/office/drawing/2014/main" id="{5BA75A78-0F60-40A0-B9CD-F81EE4CEC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773" y="1455845"/>
            <a:ext cx="8763000" cy="5403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5064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Tailoring your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Adjust any coverage based on susceptibilities</a:t>
            </a:r>
          </a:p>
          <a:p>
            <a:pPr lvl="1">
              <a:defRPr/>
            </a:pPr>
            <a:r>
              <a:rPr lang="en-US" i="1" dirty="0"/>
              <a:t>Did you identify a resistant pathogen?</a:t>
            </a:r>
          </a:p>
          <a:p>
            <a:pPr>
              <a:defRPr/>
            </a:pPr>
            <a:r>
              <a:rPr lang="en-US" dirty="0"/>
              <a:t>Safety profile &amp; cost</a:t>
            </a:r>
          </a:p>
          <a:p>
            <a:pPr lvl="1">
              <a:defRPr/>
            </a:pPr>
            <a:r>
              <a:rPr lang="en-US" i="1" dirty="0"/>
              <a:t>Would you choose levofloxacin or tobramycin?</a:t>
            </a:r>
          </a:p>
          <a:p>
            <a:pPr>
              <a:defRPr/>
            </a:pPr>
            <a:r>
              <a:rPr lang="en-US" dirty="0"/>
              <a:t>Narrow your coverage</a:t>
            </a:r>
          </a:p>
          <a:p>
            <a:pPr lvl="1">
              <a:defRPr/>
            </a:pPr>
            <a:r>
              <a:rPr lang="en-US" i="1" dirty="0"/>
              <a:t>If he would have been started on Vancomycin, </a:t>
            </a:r>
            <a:r>
              <a:rPr lang="en-US" i="1" dirty="0" err="1"/>
              <a:t>cefepime</a:t>
            </a:r>
            <a:r>
              <a:rPr lang="en-US" i="1" dirty="0"/>
              <a:t> and tobramycin for HAP, could we stop any of the agents OR change a broad-spectrum agent to a narrower spectrum agent?</a:t>
            </a:r>
          </a:p>
          <a:p>
            <a:pPr>
              <a:defRPr/>
            </a:pPr>
            <a:endParaRPr lang="en-US" dirty="0"/>
          </a:p>
          <a:p>
            <a:pPr marL="0" indent="0"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5093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Aminoglycosides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defRPr/>
            </a:pPr>
            <a:r>
              <a:rPr lang="en-US" dirty="0"/>
              <a:t>Tobramycin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/>
              <a:t>Most potent for </a:t>
            </a:r>
            <a:r>
              <a:rPr lang="en-US" i="1" dirty="0"/>
              <a:t>Pseudomonas aeruginosa</a:t>
            </a:r>
            <a:endParaRPr lang="en-US" sz="2800" i="1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/>
              <a:t>Gentamicin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dirty="0"/>
              <a:t>Most commonly used of this class for GNR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dirty="0"/>
              <a:t>Used for synergy in Enterococcus bacterial endocarditis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/>
              <a:t>Amikacin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dirty="0"/>
              <a:t>Least likely for resistance to occur from inactivating enzymes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dirty="0"/>
              <a:t>Useful also for mycobacterial infection</a:t>
            </a:r>
          </a:p>
          <a:p>
            <a:r>
              <a:rPr lang="en-US" dirty="0"/>
              <a:t>Dosing: </a:t>
            </a:r>
          </a:p>
          <a:p>
            <a:pPr lvl="1"/>
            <a:r>
              <a:rPr lang="en-US" dirty="0"/>
              <a:t>Hartford nomogram (use a reference)</a:t>
            </a:r>
          </a:p>
          <a:p>
            <a:pPr lvl="1"/>
            <a:r>
              <a:rPr lang="en-US" dirty="0"/>
              <a:t>Extended interval (</a:t>
            </a:r>
            <a:r>
              <a:rPr lang="en-US" dirty="0" err="1"/>
              <a:t>Zaske</a:t>
            </a:r>
            <a:r>
              <a:rPr lang="en-US" dirty="0"/>
              <a:t> kinetics – use a reference)</a:t>
            </a:r>
          </a:p>
        </p:txBody>
      </p:sp>
    </p:spTree>
    <p:extLst>
      <p:ext uri="{BB962C8B-B14F-4D97-AF65-F5344CB8AC3E}">
        <p14:creationId xmlns:p14="http://schemas.microsoft.com/office/powerpoint/2010/main" val="5809405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16072-406C-F937-1CED-0A4182645D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Gentamicin/Tobramycin and Amikacin with Hartford Nomogram</a:t>
            </a:r>
          </a:p>
        </p:txBody>
      </p:sp>
      <p:pic>
        <p:nvPicPr>
          <p:cNvPr id="3" name="Picture 2" descr="An image detailing the initial dosing of gentamicin/tobramycin versus amikacin with actual body weight (unless &gt;20% of ideal body weight then adjusted body weight was used). The graph on the lower right corner depicts time of infusion start and sample draw in hours vs concentration.">
            <a:extLst>
              <a:ext uri="{FF2B5EF4-FFF2-40B4-BE49-F238E27FC236}">
                <a16:creationId xmlns:a16="http://schemas.microsoft.com/office/drawing/2014/main" id="{0BF1EDDA-FCE3-460A-A589-161FB1480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" y="557530"/>
            <a:ext cx="10161162" cy="613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8699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Aminoglycosides vs. quinolones when concerned about PSAE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143" y="2099883"/>
            <a:ext cx="4543425" cy="3992564"/>
          </a:xfrm>
        </p:spPr>
        <p:txBody>
          <a:bodyPr/>
          <a:lstStyle/>
          <a:p>
            <a:pPr>
              <a:defRPr/>
            </a:pPr>
            <a:r>
              <a:rPr lang="en-US" dirty="0"/>
              <a:t>Benefits of quinolones:</a:t>
            </a:r>
          </a:p>
          <a:p>
            <a:pPr lvl="1" eaLnBrk="1" hangingPunct="1">
              <a:defRPr/>
            </a:pPr>
            <a:r>
              <a:rPr lang="en-US" dirty="0"/>
              <a:t>Less </a:t>
            </a:r>
            <a:r>
              <a:rPr lang="en-US" dirty="0" err="1"/>
              <a:t>oto</a:t>
            </a:r>
            <a:r>
              <a:rPr lang="en-US" dirty="0"/>
              <a:t> and nephrotoxicity</a:t>
            </a:r>
          </a:p>
          <a:p>
            <a:pPr lvl="1" eaLnBrk="1" hangingPunct="1">
              <a:defRPr/>
            </a:pPr>
            <a:r>
              <a:rPr lang="en-US" dirty="0"/>
              <a:t>No need to monitor levels</a:t>
            </a:r>
          </a:p>
          <a:p>
            <a:pPr lvl="1" eaLnBrk="1" hangingPunct="1">
              <a:defRPr/>
            </a:pPr>
            <a:r>
              <a:rPr lang="en-US" dirty="0"/>
              <a:t>Can start or convert to oral therapy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31740" y="2097860"/>
            <a:ext cx="5524836" cy="399256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dirty="0"/>
              <a:t>Benefits of aminoglycosides:</a:t>
            </a:r>
          </a:p>
          <a:p>
            <a:pPr lvl="1" eaLnBrk="1" hangingPunct="1">
              <a:defRPr/>
            </a:pPr>
            <a:r>
              <a:rPr lang="en-US" dirty="0"/>
              <a:t>More potent for PSAE by 15-20% - less likely acquired resistance</a:t>
            </a:r>
          </a:p>
          <a:p>
            <a:pPr lvl="1" eaLnBrk="1" hangingPunct="1">
              <a:defRPr/>
            </a:pPr>
            <a:r>
              <a:rPr lang="en-US" dirty="0"/>
              <a:t>Usually broader coverage for healthcare acquired (resistant) organisms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24CC8-47D5-4679-B210-7434328A3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What’s an antibiogram and how can it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99433-A77C-4966-A847-8913E21F6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 Hospital antibiogram is a summary of antimicrobial susceptibilities of local bacterial isolates submitted to the hospital's clinical microbiology laboratory in a given time period</a:t>
            </a:r>
          </a:p>
          <a:p>
            <a:r>
              <a:rPr lang="en-US" sz="2400" dirty="0"/>
              <a:t>They can be used by clinicians to assess local susceptibility rates, to aid in selecting empiric antibiotic therapy, and to monitor resistance trends</a:t>
            </a:r>
          </a:p>
        </p:txBody>
      </p:sp>
      <p:pic>
        <p:nvPicPr>
          <p:cNvPr id="5" name="Picture 4" descr="Table depicting antibiotic susceptibility profile from Jan-Dec 2015. Depictings gram positive cocci versus susceptible isolates of ampicillin, amoxacillin/clav, amikacin, ceftazidime, cefepime, ceftriazxone, and cefazolin. Of note, 39% of S. aureus isolates were methicillin resistant.">
            <a:extLst>
              <a:ext uri="{FF2B5EF4-FFF2-40B4-BE49-F238E27FC236}">
                <a16:creationId xmlns:a16="http://schemas.microsoft.com/office/drawing/2014/main" id="{C262371B-037B-4918-91F0-17E5F09A2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038601"/>
            <a:ext cx="6270012" cy="2673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695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0278921-3D22-F0A8-90E0-77E65DDE1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 of Antibiotics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D6EF985-6477-6DD8-FB52-F6B64774FB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en-US" dirty="0"/>
              <a:t>Aminoglycosides</a:t>
            </a:r>
          </a:p>
          <a:p>
            <a:r>
              <a:rPr lang="en-US" dirty="0"/>
              <a:t>Beta-lactams</a:t>
            </a:r>
          </a:p>
          <a:p>
            <a:pPr lvl="1">
              <a:buFontTx/>
              <a:buChar char="-"/>
            </a:pPr>
            <a:r>
              <a:rPr lang="en-US" dirty="0" err="1"/>
              <a:t>Penicillins</a:t>
            </a:r>
            <a:endParaRPr lang="en-US" dirty="0"/>
          </a:p>
          <a:p>
            <a:pPr lvl="2">
              <a:buFontTx/>
              <a:buChar char="-"/>
            </a:pPr>
            <a:r>
              <a:rPr lang="en-US" dirty="0"/>
              <a:t>Aminopenicillins</a:t>
            </a:r>
          </a:p>
          <a:p>
            <a:pPr lvl="2">
              <a:buFontTx/>
              <a:buChar char="-"/>
            </a:pPr>
            <a:r>
              <a:rPr lang="en-US" dirty="0"/>
              <a:t>Ureidopenicillins</a:t>
            </a:r>
          </a:p>
          <a:p>
            <a:pPr lvl="1">
              <a:buFontTx/>
              <a:buChar char="-"/>
            </a:pPr>
            <a:r>
              <a:rPr lang="en-US" dirty="0"/>
              <a:t>Cephalosporins</a:t>
            </a:r>
          </a:p>
          <a:p>
            <a:pPr lvl="2">
              <a:buFontTx/>
              <a:buChar char="-"/>
            </a:pPr>
            <a:r>
              <a:rPr lang="en-US" dirty="0"/>
              <a:t>First generation</a:t>
            </a:r>
          </a:p>
          <a:p>
            <a:pPr lvl="2">
              <a:buFontTx/>
              <a:buChar char="-"/>
            </a:pPr>
            <a:r>
              <a:rPr lang="en-US" dirty="0"/>
              <a:t>Second generation</a:t>
            </a:r>
          </a:p>
          <a:p>
            <a:pPr lvl="2">
              <a:buFontTx/>
              <a:buChar char="-"/>
            </a:pPr>
            <a:r>
              <a:rPr lang="en-US" dirty="0"/>
              <a:t>Third generation</a:t>
            </a:r>
          </a:p>
          <a:p>
            <a:pPr lvl="2">
              <a:buFontTx/>
              <a:buChar char="-"/>
            </a:pPr>
            <a:r>
              <a:rPr lang="en-US" dirty="0"/>
              <a:t>Fourth generation</a:t>
            </a:r>
          </a:p>
          <a:p>
            <a:pPr lvl="2">
              <a:buFontTx/>
              <a:buChar char="-"/>
            </a:pPr>
            <a:r>
              <a:rPr lang="en-US" dirty="0"/>
              <a:t>Fifth generation</a:t>
            </a:r>
          </a:p>
          <a:p>
            <a:pPr lvl="3">
              <a:buFontTx/>
              <a:buChar char="-"/>
            </a:pPr>
            <a:r>
              <a:rPr lang="en-US" dirty="0" err="1"/>
              <a:t>Ceftolozane</a:t>
            </a:r>
            <a:r>
              <a:rPr lang="en-US" dirty="0"/>
              <a:t>-tazobactam</a:t>
            </a:r>
          </a:p>
          <a:p>
            <a:pPr lvl="3">
              <a:buFontTx/>
              <a:buChar char="-"/>
            </a:pPr>
            <a:r>
              <a:rPr lang="en-US" dirty="0"/>
              <a:t>Ceftazidime-avibactam</a:t>
            </a:r>
          </a:p>
          <a:p>
            <a:pPr lvl="1">
              <a:buFontTx/>
              <a:buChar char="-"/>
            </a:pPr>
            <a:r>
              <a:rPr lang="en-US" dirty="0"/>
              <a:t>Carbapenems</a:t>
            </a:r>
          </a:p>
          <a:p>
            <a:r>
              <a:rPr lang="en-US" dirty="0"/>
              <a:t>Monobactams-Aztreonam</a:t>
            </a:r>
          </a:p>
          <a:p>
            <a:r>
              <a:rPr lang="en-US" dirty="0"/>
              <a:t>Folate antagonists/sulfonamides</a:t>
            </a:r>
          </a:p>
          <a:p>
            <a:r>
              <a:rPr lang="en-US" dirty="0" err="1"/>
              <a:t>Lincosamides</a:t>
            </a:r>
            <a:r>
              <a:rPr lang="en-US" dirty="0"/>
              <a:t>-Clindamycin </a:t>
            </a:r>
          </a:p>
          <a:p>
            <a:r>
              <a:rPr lang="en-US" dirty="0"/>
              <a:t>Polymyxins-Colistin/polymyxin B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E42E1B-CB55-47C5-C421-63B8479AA02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Macrolides</a:t>
            </a:r>
          </a:p>
          <a:p>
            <a:pPr lvl="1"/>
            <a:r>
              <a:rPr lang="en-US" dirty="0"/>
              <a:t>Erythromycin</a:t>
            </a:r>
          </a:p>
          <a:p>
            <a:pPr lvl="1"/>
            <a:r>
              <a:rPr lang="en-US" dirty="0"/>
              <a:t>Azalides </a:t>
            </a:r>
          </a:p>
          <a:p>
            <a:r>
              <a:rPr lang="en-US" dirty="0"/>
              <a:t>Tetracyclines</a:t>
            </a:r>
          </a:p>
          <a:p>
            <a:r>
              <a:rPr lang="en-US" dirty="0"/>
              <a:t>Chloramphenicol</a:t>
            </a:r>
          </a:p>
          <a:p>
            <a:r>
              <a:rPr lang="en-US" dirty="0"/>
              <a:t>Metronidazole</a:t>
            </a:r>
          </a:p>
          <a:p>
            <a:r>
              <a:rPr lang="en-US" dirty="0"/>
              <a:t>Fidaxomicin</a:t>
            </a:r>
          </a:p>
          <a:p>
            <a:r>
              <a:rPr lang="en-US" dirty="0"/>
              <a:t>Fluoroquinolones</a:t>
            </a:r>
          </a:p>
          <a:p>
            <a:r>
              <a:rPr lang="en-US" dirty="0"/>
              <a:t>Pleuromutilin: Lefamulin</a:t>
            </a:r>
          </a:p>
          <a:p>
            <a:r>
              <a:rPr lang="en-US" dirty="0"/>
              <a:t>Nitrofurantoin/Fosfomycin</a:t>
            </a:r>
          </a:p>
          <a:p>
            <a:r>
              <a:rPr lang="en-US" dirty="0" err="1"/>
              <a:t>Glycopepties</a:t>
            </a:r>
            <a:r>
              <a:rPr lang="en-US" dirty="0"/>
              <a:t> / Lipopeptides</a:t>
            </a:r>
          </a:p>
          <a:p>
            <a:pPr lvl="1"/>
            <a:r>
              <a:rPr lang="en-US" dirty="0"/>
              <a:t>Vancomycin, Telavancin, Dalbavancin, </a:t>
            </a:r>
            <a:r>
              <a:rPr lang="en-US" dirty="0" err="1"/>
              <a:t>Oritavancin</a:t>
            </a:r>
            <a:endParaRPr lang="en-US" dirty="0"/>
          </a:p>
          <a:p>
            <a:r>
              <a:rPr lang="en-US" dirty="0"/>
              <a:t>Streptogramins – </a:t>
            </a:r>
            <a:r>
              <a:rPr lang="en-US" dirty="0" err="1"/>
              <a:t>Quinupristin</a:t>
            </a:r>
            <a:r>
              <a:rPr lang="en-US" dirty="0"/>
              <a:t>/</a:t>
            </a:r>
            <a:r>
              <a:rPr lang="en-US" dirty="0" err="1"/>
              <a:t>dalfopristin</a:t>
            </a:r>
            <a:endParaRPr lang="en-US" dirty="0"/>
          </a:p>
          <a:p>
            <a:r>
              <a:rPr lang="en-US" dirty="0"/>
              <a:t>Oxazolidinone – Tedizolid, Linezolid</a:t>
            </a:r>
          </a:p>
          <a:p>
            <a:r>
              <a:rPr lang="en-US" dirty="0"/>
              <a:t>Cyclic lipopeptide – Daptomycin </a:t>
            </a:r>
          </a:p>
        </p:txBody>
      </p:sp>
    </p:spTree>
    <p:extLst>
      <p:ext uri="{BB962C8B-B14F-4D97-AF65-F5344CB8AC3E}">
        <p14:creationId xmlns:p14="http://schemas.microsoft.com/office/powerpoint/2010/main" val="34925020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Last 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81-year-old diabetic female presents to her PCP via her daughter with urinary frequency, fever of 101°F x 2 days and confusion</a:t>
            </a:r>
          </a:p>
          <a:p>
            <a:pPr lvl="1">
              <a:defRPr/>
            </a:pPr>
            <a:r>
              <a:rPr lang="en-US" dirty="0"/>
              <a:t>She appears ill, is </a:t>
            </a:r>
            <a:r>
              <a:rPr lang="en-US" dirty="0" err="1"/>
              <a:t>tachycardic</a:t>
            </a:r>
            <a:r>
              <a:rPr lang="en-US" dirty="0"/>
              <a:t> at 110 BPM and is admitted </a:t>
            </a:r>
          </a:p>
          <a:p>
            <a:pPr lvl="1">
              <a:defRPr/>
            </a:pPr>
            <a:r>
              <a:rPr lang="en-US" dirty="0"/>
              <a:t>A UA demonstrates pyuria and a serum WBC is 13k  </a:t>
            </a:r>
          </a:p>
          <a:p>
            <a:pPr lvl="1">
              <a:defRPr/>
            </a:pPr>
            <a:r>
              <a:rPr lang="en-US" dirty="0"/>
              <a:t>Blood cultures are drawn, a urine culture is sent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6142" y="5562601"/>
            <a:ext cx="9618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What antibiotic will you start empirically?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Review some steps you would consider in your decision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ulture result depicting a yellow highlight focusing on the words that there is a positive Gram positive cocci resembling steptococci in both bottles suggestyive of streptococcus agalactiae (Group B)">
            <a:extLst>
              <a:ext uri="{FF2B5EF4-FFF2-40B4-BE49-F238E27FC236}">
                <a16:creationId xmlns:a16="http://schemas.microsoft.com/office/drawing/2014/main" id="{A1B2A6FF-258D-47C4-B52A-6777EE3FD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72" y="1371601"/>
            <a:ext cx="10209129" cy="5320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5, culture result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810000" y="4191000"/>
            <a:ext cx="495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n-US" sz="2800" dirty="0">
                <a:solidFill>
                  <a:schemeClr val="bg1"/>
                </a:solidFill>
                <a:effectLst/>
              </a:rPr>
              <a:t>Can we switch to PCN G?</a:t>
            </a:r>
          </a:p>
        </p:txBody>
      </p:sp>
    </p:spTree>
    <p:extLst>
      <p:ext uri="{BB962C8B-B14F-4D97-AF65-F5344CB8AC3E}">
        <p14:creationId xmlns:p14="http://schemas.microsoft.com/office/powerpoint/2010/main" val="12084931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 to the basics – interpret susceptibility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>
                <a:solidFill>
                  <a:schemeClr val="accent4">
                    <a:lumMod val="76000"/>
                  </a:schemeClr>
                </a:solidFill>
              </a:rPr>
              <a:t>Kirby </a:t>
            </a:r>
            <a:r>
              <a:rPr lang="en-US" dirty="0" err="1">
                <a:solidFill>
                  <a:schemeClr val="accent4">
                    <a:lumMod val="76000"/>
                  </a:schemeClr>
                </a:solidFill>
              </a:rPr>
              <a:t>bauer</a:t>
            </a:r>
            <a:r>
              <a:rPr lang="en-US" dirty="0"/>
              <a:t>:  (disk diffusion antibiotic sensitivity testing) uses </a:t>
            </a:r>
            <a:r>
              <a:rPr lang="en-US" dirty="0" err="1"/>
              <a:t>antibx</a:t>
            </a:r>
            <a:r>
              <a:rPr lang="en-US" dirty="0"/>
              <a:t>-impregnated wafers to test whether bacteria are susceptible to specific antibiotics </a:t>
            </a:r>
            <a:r>
              <a:rPr lang="en-US" i="1" dirty="0"/>
              <a:t>(does not give MIC (S/IS/R)</a:t>
            </a:r>
          </a:p>
          <a:p>
            <a:r>
              <a:rPr lang="en-US" dirty="0" err="1">
                <a:solidFill>
                  <a:schemeClr val="accent5">
                    <a:lumMod val="76000"/>
                  </a:schemeClr>
                </a:solidFill>
              </a:rPr>
              <a:t>Etest</a:t>
            </a:r>
            <a:r>
              <a:rPr lang="en-US" dirty="0"/>
              <a:t>:  provides Minimum Inhibitory Concentrations (MICs) for slow-growing organisms and those not usually tested by automated methods </a:t>
            </a:r>
          </a:p>
          <a:p>
            <a:r>
              <a:rPr lang="en-US" dirty="0">
                <a:solidFill>
                  <a:schemeClr val="accent1">
                    <a:lumMod val="76000"/>
                  </a:schemeClr>
                </a:solidFill>
              </a:rPr>
              <a:t>Minimum Inhibitory Concentrations (MICs)</a:t>
            </a:r>
            <a:r>
              <a:rPr lang="en-US" dirty="0"/>
              <a:t>:  how we usually determine if an organism is “susceptible” to an antibiotic </a:t>
            </a:r>
            <a:r>
              <a:rPr lang="en-US" i="1" dirty="0"/>
              <a:t>(micro broth dilution)</a:t>
            </a:r>
          </a:p>
          <a:p>
            <a:pPr lvl="1"/>
            <a:r>
              <a:rPr lang="en-US" dirty="0"/>
              <a:t>Mix standard concentration of organism with increasing antibiotic concentration in a test tube or on a plate</a:t>
            </a:r>
          </a:p>
        </p:txBody>
      </p:sp>
    </p:spTree>
    <p:extLst>
      <p:ext uri="{BB962C8B-B14F-4D97-AF65-F5344CB8AC3E}">
        <p14:creationId xmlns:p14="http://schemas.microsoft.com/office/powerpoint/2010/main" val="563448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B6198-5FED-6524-3675-D3D128826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Ways to Determine Susceptibility</a:t>
            </a:r>
          </a:p>
        </p:txBody>
      </p:sp>
      <p:pic>
        <p:nvPicPr>
          <p:cNvPr id="5122" name="Picture 2" descr="Image result for kirby bauer t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1" y="31693"/>
            <a:ext cx="4909186" cy="262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 bwMode="auto">
          <a:xfrm>
            <a:off x="952500" y="2603470"/>
            <a:ext cx="2765453" cy="5556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Arial" charset="0"/>
              </a:rPr>
              <a:t>    Disc diffusion method </a:t>
            </a:r>
          </a:p>
        </p:txBody>
      </p:sp>
      <p:grpSp>
        <p:nvGrpSpPr>
          <p:cNvPr id="5" name="Group 2" descr="A picture of a petri culture disk pointing an arrow to where you should measure on the E test."/>
          <p:cNvGrpSpPr>
            <a:grpSpLocks/>
          </p:cNvGrpSpPr>
          <p:nvPr/>
        </p:nvGrpSpPr>
        <p:grpSpPr bwMode="auto">
          <a:xfrm>
            <a:off x="6405615" y="-3237"/>
            <a:ext cx="2772373" cy="2629059"/>
            <a:chOff x="1065" y="334"/>
            <a:chExt cx="3629" cy="3652"/>
          </a:xfrm>
        </p:grpSpPr>
        <p:sp>
          <p:nvSpPr>
            <p:cNvPr id="6" name="Oval 3"/>
            <p:cNvSpPr>
              <a:spLocks noChangeArrowheads="1"/>
            </p:cNvSpPr>
            <p:nvPr/>
          </p:nvSpPr>
          <p:spPr bwMode="auto">
            <a:xfrm>
              <a:off x="1237" y="504"/>
              <a:ext cx="3455" cy="3455"/>
            </a:xfrm>
            <a:prstGeom prst="ellipse">
              <a:avLst/>
            </a:prstGeom>
            <a:solidFill>
              <a:schemeClr val="bg2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41567"/>
                </a:clrFrom>
                <a:clrTo>
                  <a:srgbClr val="041567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5" y="334"/>
              <a:ext cx="3629" cy="3652"/>
            </a:xfrm>
            <a:prstGeom prst="rect">
              <a:avLst/>
            </a:prstGeom>
            <a:solidFill>
              <a:schemeClr val="bg2"/>
            </a:solidFill>
          </p:spPr>
        </p:pic>
      </p:grpSp>
      <p:sp>
        <p:nvSpPr>
          <p:cNvPr id="10" name="Rectangle 9"/>
          <p:cNvSpPr/>
          <p:nvPr/>
        </p:nvSpPr>
        <p:spPr bwMode="auto">
          <a:xfrm>
            <a:off x="9177021" y="815682"/>
            <a:ext cx="1679529" cy="10586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Arial" charset="0"/>
              </a:rPr>
              <a:t>E test  = Measure here</a:t>
            </a:r>
          </a:p>
        </p:txBody>
      </p:sp>
      <p:pic>
        <p:nvPicPr>
          <p:cNvPr id="8" name="Picture 4" descr="A descriptive imagine demonstrating how minimum inhibitory concentration is found utilizing the image of test tubes, where a shaded test tube indiciates there are visible organisms while a white, empty test tube implies there are no organisms.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002" y="2659540"/>
            <a:ext cx="7277100" cy="4198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8885392" y="5585527"/>
            <a:ext cx="2819400" cy="609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Arial" charset="0"/>
              </a:rPr>
              <a:t>    Best method = MIC</a:t>
            </a:r>
          </a:p>
        </p:txBody>
      </p:sp>
      <p:cxnSp>
        <p:nvCxnSpPr>
          <p:cNvPr id="12" name="Straight Arrow Connecto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8003540" y="1625600"/>
            <a:ext cx="1524000" cy="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89922" y="3352800"/>
            <a:ext cx="1139678" cy="1752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13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follow-up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2278" y="1681794"/>
            <a:ext cx="9743822" cy="4168568"/>
          </a:xfrm>
        </p:spPr>
        <p:txBody>
          <a:bodyPr>
            <a:normAutofit/>
          </a:bodyPr>
          <a:lstStyle/>
          <a:p>
            <a:r>
              <a:rPr lang="en-US" dirty="0"/>
              <a:t>Blood cultures starting hospital day 3 are negative</a:t>
            </a:r>
          </a:p>
          <a:p>
            <a:r>
              <a:rPr lang="en-US" dirty="0"/>
              <a:t>After volume resuscitation and on day 4 of hospitalization her delirium is significantly improved</a:t>
            </a:r>
          </a:p>
        </p:txBody>
      </p:sp>
      <p:graphicFrame>
        <p:nvGraphicFramePr>
          <p:cNvPr id="4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9186411"/>
              </p:ext>
            </p:extLst>
          </p:nvPr>
        </p:nvGraphicFramePr>
        <p:xfrm>
          <a:off x="1295400" y="4191000"/>
          <a:ext cx="9791698" cy="1648612"/>
        </p:xfrm>
        <a:graphic>
          <a:graphicData uri="http://schemas.openxmlformats.org/drawingml/2006/table">
            <a:tbl>
              <a:tblPr firstRow="1"/>
              <a:tblGrid>
                <a:gridCol w="2901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1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89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0763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MIC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6165" marR="3616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165" marR="3616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165" marR="3616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75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PCN G</a:t>
                      </a:r>
                    </a:p>
                  </a:txBody>
                  <a:tcPr marL="36165" marR="3616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&lt;0.12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165" marR="3616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highly susceptible</a:t>
                      </a:r>
                    </a:p>
                  </a:txBody>
                  <a:tcPr marL="36165" marR="3616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80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S. agalactiae </a:t>
                      </a:r>
                      <a:r>
                        <a:rPr lang="en-US" sz="2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MIC = 0.19)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165" marR="3616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0.12-0.5</a:t>
                      </a:r>
                    </a:p>
                  </a:txBody>
                  <a:tcPr marL="36165" marR="3616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intermediate</a:t>
                      </a:r>
                    </a:p>
                  </a:txBody>
                  <a:tcPr marL="36165" marR="3616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8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6165" marR="3616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&gt;0.5</a:t>
                      </a:r>
                    </a:p>
                  </a:txBody>
                  <a:tcPr marL="36165" marR="3616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resistant        </a:t>
                      </a:r>
                    </a:p>
                  </a:txBody>
                  <a:tcPr marL="36165" marR="3616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84545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5275" y="1600200"/>
            <a:ext cx="10660919" cy="4724400"/>
          </a:xfrm>
        </p:spPr>
        <p:txBody>
          <a:bodyPr>
            <a:normAutofit/>
          </a:bodyPr>
          <a:lstStyle/>
          <a:p>
            <a:r>
              <a:rPr lang="en-US" dirty="0"/>
              <a:t>Recognition: does the patient need an antibiotic?</a:t>
            </a:r>
          </a:p>
          <a:p>
            <a:r>
              <a:rPr lang="en-US" dirty="0"/>
              <a:t>How do we choose?</a:t>
            </a:r>
          </a:p>
          <a:p>
            <a:pPr lvl="1"/>
            <a:r>
              <a:rPr lang="en-US" dirty="0"/>
              <a:t>Consider spectrum, tissue penetration, resistance, safety, </a:t>
            </a:r>
            <a:r>
              <a:rPr lang="en-US" dirty="0" err="1"/>
              <a:t>bacteriocidal</a:t>
            </a:r>
            <a:r>
              <a:rPr lang="en-US" dirty="0"/>
              <a:t> vs. static</a:t>
            </a:r>
          </a:p>
          <a:p>
            <a:r>
              <a:rPr lang="en-US" dirty="0"/>
              <a:t>Common antibiotic classes</a:t>
            </a:r>
          </a:p>
          <a:p>
            <a:pPr lvl="1"/>
            <a:r>
              <a:rPr lang="en-US" dirty="0"/>
              <a:t>Keep in mind coverage for common classes: </a:t>
            </a:r>
            <a:r>
              <a:rPr lang="en-US" dirty="0" err="1"/>
              <a:t>penicillins</a:t>
            </a:r>
            <a:r>
              <a:rPr lang="en-US" dirty="0"/>
              <a:t>, </a:t>
            </a:r>
            <a:r>
              <a:rPr lang="en-US" dirty="0" err="1"/>
              <a:t>cephalosporins</a:t>
            </a:r>
            <a:r>
              <a:rPr lang="en-US" dirty="0"/>
              <a:t>, aminoglycosides, quinolones</a:t>
            </a:r>
          </a:p>
          <a:p>
            <a:r>
              <a:rPr lang="en-US" dirty="0"/>
              <a:t>Understand how to interpret susceptibility (don’t forget to keep in context of the clinical case)</a:t>
            </a:r>
          </a:p>
        </p:txBody>
      </p:sp>
    </p:spTree>
    <p:extLst>
      <p:ext uri="{BB962C8B-B14F-4D97-AF65-F5344CB8AC3E}">
        <p14:creationId xmlns:p14="http://schemas.microsoft.com/office/powerpoint/2010/main" val="4565582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1470" y="533400"/>
            <a:ext cx="8299730" cy="641412"/>
          </a:xfrm>
        </p:spPr>
        <p:txBody>
          <a:bodyPr>
            <a:noAutofit/>
          </a:bodyPr>
          <a:lstStyle/>
          <a:p>
            <a:r>
              <a:rPr lang="en-US" sz="3200" dirty="0"/>
              <a:t>Individual Readiness Assessment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46293" y="1507226"/>
            <a:ext cx="5706907" cy="5352801"/>
          </a:xfrm>
        </p:spPr>
        <p:txBody>
          <a:bodyPr lIns="91440" tIns="45720" rIns="91440" bIns="45720" anchor="t">
            <a:normAutofit/>
          </a:bodyPr>
          <a:lstStyle/>
          <a:p>
            <a:pPr marL="662940" lvl="1" indent="-342900">
              <a:buFont typeface="+mj-lt"/>
              <a:buAutoNum type="arabicPeriod"/>
            </a:pPr>
            <a:r>
              <a:rPr lang="en-US" sz="1600">
                <a:sym typeface="Wingdings" panose="05000000000000000000" pitchFamily="2" charset="2"/>
              </a:rPr>
              <a:t>How would you treat a mild non-purulent cellulitis of the left leg?</a:t>
            </a:r>
            <a:endParaRPr lang="en-US" sz="1600" dirty="0"/>
          </a:p>
          <a:p>
            <a:pPr marL="662940" lvl="1" indent="-342900">
              <a:buAutoNum type="arabicPeriod"/>
            </a:pPr>
            <a:r>
              <a:rPr lang="en-US" sz="1600">
                <a:sym typeface="Wingdings" panose="05000000000000000000" pitchFamily="2" charset="2"/>
              </a:rPr>
              <a:t>How would you treat a moderately severe </a:t>
            </a:r>
            <a:r>
              <a:rPr lang="en-US" sz="1600" dirty="0">
                <a:sym typeface="Wingdings" panose="05000000000000000000" pitchFamily="2" charset="2"/>
              </a:rPr>
              <a:t>purulent cellulitis and associated abscess </a:t>
            </a:r>
            <a:r>
              <a:rPr lang="en-US" sz="1600">
                <a:sym typeface="Wingdings" panose="05000000000000000000" pitchFamily="2" charset="2"/>
              </a:rPr>
              <a:t>of the thigh. </a:t>
            </a:r>
            <a:endParaRPr lang="en-US" sz="1600" dirty="0"/>
          </a:p>
          <a:p>
            <a:pPr marL="662940" lvl="1" indent="-342900">
              <a:buAutoNum type="arabicPeriod"/>
            </a:pPr>
            <a:r>
              <a:rPr lang="en-US" sz="1600" dirty="0">
                <a:sym typeface="Wingdings" panose="05000000000000000000" pitchFamily="2" charset="2"/>
              </a:rPr>
              <a:t>A patient is admitted with community-acquired pneumonia to a floor bed. What pathogens are you presumably covering for?</a:t>
            </a:r>
            <a:endParaRPr lang="en-US" sz="1600"/>
          </a:p>
          <a:p>
            <a:pPr marL="662940" lvl="1" indent="-342900">
              <a:buFont typeface="+mj-lt"/>
              <a:buAutoNum type="arabicPeriod"/>
            </a:pPr>
            <a:r>
              <a:rPr lang="en-US" sz="1600">
                <a:sym typeface="Wingdings" panose="05000000000000000000" pitchFamily="2" charset="2"/>
              </a:rPr>
              <a:t>What empiric antibiotic coverage do you recommend for a patient with new VAP in the ICU?</a:t>
            </a:r>
            <a:endParaRPr lang="en-US" sz="1600"/>
          </a:p>
          <a:p>
            <a:pPr marL="662940" lvl="1" indent="-342900">
              <a:buFont typeface="+mj-lt"/>
              <a:buAutoNum type="arabicPeriod"/>
            </a:pPr>
            <a:r>
              <a:rPr lang="en-US" sz="1600" dirty="0">
                <a:sym typeface="Wingdings" panose="05000000000000000000" pitchFamily="2" charset="2"/>
              </a:rPr>
              <a:t>What nomogram can you use to help you dose aminoglycosides?</a:t>
            </a:r>
            <a:endParaRPr lang="en-US" sz="1600" dirty="0"/>
          </a:p>
          <a:p>
            <a:pPr marL="662940" lvl="1" indent="-342900">
              <a:buFont typeface="+mj-lt"/>
              <a:buAutoNum type="arabicPeriod"/>
            </a:pPr>
            <a:r>
              <a:rPr lang="en-US" sz="1600" dirty="0">
                <a:sym typeface="Wingdings" panose="05000000000000000000" pitchFamily="2" charset="2"/>
              </a:rPr>
              <a:t>What general class of pathogen(s) coverage is aztreonam missing?</a:t>
            </a:r>
            <a:endParaRPr lang="en-US" sz="1600" dirty="0"/>
          </a:p>
          <a:p>
            <a:pPr marL="662940" lvl="1" indent="-342900">
              <a:buFont typeface="+mj-lt"/>
              <a:buAutoNum type="arabicPeriod"/>
            </a:pPr>
            <a:r>
              <a:rPr lang="en-US" sz="1600" dirty="0">
                <a:sym typeface="Wingdings" panose="05000000000000000000" pitchFamily="2" charset="2"/>
              </a:rPr>
              <a:t>If you are using cefepime and vancomycin for a patient hospitalized for &gt; 48 hours with new HAP, what coverage should you add if aspiration becomes a concern?</a:t>
            </a:r>
            <a:endParaRPr lang="en-US" sz="1600" dirty="0"/>
          </a:p>
          <a:p>
            <a:pPr marL="662940" lvl="1" indent="-342900">
              <a:buFont typeface="+mj-lt"/>
              <a:buAutoNum type="arabicPeriod"/>
            </a:pPr>
            <a:r>
              <a:rPr lang="en-US" sz="1600" dirty="0">
                <a:sym typeface="Wingdings" panose="05000000000000000000" pitchFamily="2" charset="2"/>
              </a:rPr>
              <a:t>What is an MIC?</a:t>
            </a:r>
            <a:endParaRPr lang="en-US" sz="1600" dirty="0"/>
          </a:p>
          <a:p>
            <a:pPr lvl="2"/>
            <a:endParaRPr lang="en-US" dirty="0">
              <a:sym typeface="Wingdings" panose="05000000000000000000" pitchFamily="2" charset="2"/>
            </a:endParaRPr>
          </a:p>
          <a:p>
            <a:pPr lvl="1"/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7AFF58-5B01-45C5-8F5A-40006132350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05600" y="1505044"/>
            <a:ext cx="5298880" cy="4872152"/>
          </a:xfrm>
        </p:spPr>
        <p:txBody>
          <a:bodyPr lIns="91440" tIns="45720" rIns="91440" bIns="45720" anchor="t"/>
          <a:lstStyle/>
          <a:p>
            <a:pPr marL="502920" indent="-457200">
              <a:buFont typeface="+mj-lt"/>
              <a:buAutoNum type="arabicPeriod"/>
            </a:pPr>
            <a:r>
              <a:rPr lang="en-US" sz="1600" dirty="0"/>
              <a:t>Penicillin, cephalexin, dicloxacillin or clindamycin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1600" dirty="0"/>
              <a:t>Vancomycin, daptomycin, linezolid, telavancin or </a:t>
            </a:r>
            <a:r>
              <a:rPr lang="en-US" sz="1600" dirty="0" err="1"/>
              <a:t>ceftaroline</a:t>
            </a:r>
            <a:endParaRPr lang="en-US" sz="1600" dirty="0"/>
          </a:p>
          <a:p>
            <a:pPr marL="502920" indent="-457200">
              <a:buFont typeface="+mj-lt"/>
              <a:buAutoNum type="arabicPeriod"/>
            </a:pPr>
            <a:r>
              <a:rPr lang="en-US" sz="1600" i="1" dirty="0"/>
              <a:t>S. pneumoniae, legionella, mycoplasma, chlamydia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1600" dirty="0"/>
              <a:t>Cefepime or Pip/</a:t>
            </a:r>
            <a:r>
              <a:rPr lang="en-US" sz="1600" dirty="0" err="1"/>
              <a:t>tazo</a:t>
            </a:r>
            <a:r>
              <a:rPr lang="en-US" sz="1600" dirty="0"/>
              <a:t> or meropenem/imipenem + vancomycin or linezolid (+/- an aminoglycoside if there is high % PSAE resistance to your primary GN choice of therapy)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1600" dirty="0">
                <a:sym typeface="Wingdings" panose="05000000000000000000" pitchFamily="2" charset="2"/>
              </a:rPr>
              <a:t>Hartford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1600" dirty="0">
                <a:sym typeface="Wingdings" panose="05000000000000000000" pitchFamily="2" charset="2"/>
              </a:rPr>
              <a:t>Gram-positive and anaerobe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1600" dirty="0">
                <a:sym typeface="Wingdings" panose="05000000000000000000" pitchFamily="2" charset="2"/>
              </a:rPr>
              <a:t>Anaerobe (need clindamycin or metronidazole)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1600" dirty="0">
                <a:sym typeface="Wingdings" panose="05000000000000000000" pitchFamily="2" charset="2"/>
              </a:rPr>
              <a:t>Method of </a:t>
            </a:r>
            <a:r>
              <a:rPr lang="en-US" sz="1600" dirty="0"/>
              <a:t>determining if an organism is “susceptible” to an antibiotic.</a:t>
            </a:r>
            <a:r>
              <a:rPr lang="en-US" sz="1600" i="1" dirty="0"/>
              <a:t> </a:t>
            </a:r>
            <a:r>
              <a:rPr lang="en-US" sz="1600" dirty="0"/>
              <a:t>You</a:t>
            </a:r>
            <a:r>
              <a:rPr lang="en-US" sz="1600" i="1" dirty="0"/>
              <a:t> </a:t>
            </a:r>
            <a:r>
              <a:rPr lang="en-US" sz="1600" dirty="0"/>
              <a:t>mix a standard concentration of organism with increasing antibiotic concentration in a test tube.  MIC = the level with no visible growth.</a:t>
            </a:r>
          </a:p>
          <a:p>
            <a:pPr marL="45720" indent="0">
              <a:buNone/>
            </a:pPr>
            <a:endParaRPr lang="en-US" sz="1600" dirty="0">
              <a:sym typeface="Wingdings" panose="05000000000000000000" pitchFamily="2" charset="2"/>
            </a:endParaRPr>
          </a:p>
          <a:p>
            <a:pPr marL="502920" indent="-457200">
              <a:buFont typeface="+mj-lt"/>
              <a:buAutoNum type="arabicPeriod"/>
            </a:pPr>
            <a:endParaRPr lang="en-US" sz="1600" dirty="0">
              <a:sym typeface="Wingdings" panose="05000000000000000000" pitchFamily="2" charset="2"/>
            </a:endParaRPr>
          </a:p>
          <a:p>
            <a:pPr marL="502920" indent="-457200">
              <a:buFont typeface="+mj-lt"/>
              <a:buAutoNum type="arabicPeriod"/>
            </a:pPr>
            <a:endParaRPr lang="en-US" sz="1600" dirty="0">
              <a:sym typeface="Wingdings" panose="05000000000000000000" pitchFamily="2" charset="2"/>
            </a:endParaRPr>
          </a:p>
          <a:p>
            <a:pPr marL="502920" indent="-457200">
              <a:buFont typeface="+mj-lt"/>
              <a:buAutoNum type="arabicPeriod"/>
            </a:pPr>
            <a:endParaRPr lang="en-US" sz="1600" dirty="0"/>
          </a:p>
          <a:p>
            <a:pPr marL="502920" indent="-457200">
              <a:buFont typeface="+mj-lt"/>
              <a:buAutoNum type="arabicPeriod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0579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an antibiotic – First step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Spectrum (What are the likely pathogens?)</a:t>
            </a:r>
          </a:p>
          <a:p>
            <a:pPr lvl="1" eaLnBrk="1" hangingPunct="1">
              <a:defRPr/>
            </a:pPr>
            <a:r>
              <a:rPr lang="en-US" dirty="0"/>
              <a:t>Know range of bacteria the agent is effective against</a:t>
            </a:r>
          </a:p>
          <a:p>
            <a:pPr lvl="1" eaLnBrk="1" hangingPunct="1">
              <a:defRPr/>
            </a:pPr>
            <a:r>
              <a:rPr lang="en-US" dirty="0"/>
              <a:t>Avoid being TOO broad if feasible </a:t>
            </a:r>
          </a:p>
          <a:p>
            <a:pPr marL="457200" lvl="1" indent="0" eaLnBrk="1" hangingPunct="1"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Tissue penetration (does the drug get where you want it to go?)</a:t>
            </a:r>
          </a:p>
          <a:p>
            <a:pPr lvl="1" eaLnBrk="1" hangingPunct="1">
              <a:defRPr/>
            </a:pPr>
            <a:r>
              <a:rPr lang="en-US" dirty="0"/>
              <a:t>Property of the antibiotic (lipid solubility, molecule size)</a:t>
            </a:r>
          </a:p>
          <a:p>
            <a:pPr lvl="1" eaLnBrk="1" hangingPunct="1">
              <a:defRPr/>
            </a:pPr>
            <a:r>
              <a:rPr lang="en-US" dirty="0"/>
              <a:t>Property of the tissue (blood supply, inflammation)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step(s)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dirty="0"/>
              <a:t>Antibiotic resistance (is there resistance amongst pathogens you are considering?)</a:t>
            </a:r>
          </a:p>
          <a:p>
            <a:pPr lvl="1">
              <a:defRPr/>
            </a:pPr>
            <a:r>
              <a:rPr lang="en-US" dirty="0"/>
              <a:t>Inherent or acquired</a:t>
            </a:r>
          </a:p>
          <a:p>
            <a:pPr marL="457200" lvl="1" indent="0">
              <a:buNone/>
              <a:defRPr/>
            </a:pPr>
            <a:endParaRPr lang="en-US" dirty="0"/>
          </a:p>
          <a:p>
            <a:pPr>
              <a:defRPr/>
            </a:pPr>
            <a:r>
              <a:rPr lang="en-US"/>
              <a:t>Safety Profile (what are side effects, is benefit &gt; risk?)</a:t>
            </a:r>
          </a:p>
          <a:p>
            <a:pPr marL="0" indent="0" eaLnBrk="1" hangingPunct="1">
              <a:buNone/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Cost (is there a more cost-conscious alternative?)</a:t>
            </a:r>
          </a:p>
          <a:p>
            <a:pPr marL="0" indent="0" eaLnBrk="1" hangingPunct="1"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Is there a guideline to help you choose?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Our patient: Cellulitis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i="1" dirty="0"/>
              <a:t>Spectrum </a:t>
            </a:r>
          </a:p>
          <a:p>
            <a:pPr lvl="1">
              <a:defRPr/>
            </a:pPr>
            <a:r>
              <a:rPr lang="en-US" dirty="0"/>
              <a:t>What are normal flora of the human skin??</a:t>
            </a:r>
            <a:endParaRPr lang="en-US" i="1" dirty="0"/>
          </a:p>
          <a:p>
            <a:pPr lvl="1">
              <a:defRPr/>
            </a:pPr>
            <a:r>
              <a:rPr lang="en-US" dirty="0"/>
              <a:t>Avoid being TOO broad</a:t>
            </a:r>
          </a:p>
          <a:p>
            <a:pPr lvl="2">
              <a:defRPr/>
            </a:pPr>
            <a:r>
              <a:rPr lang="en-US" i="1" dirty="0"/>
              <a:t>Probably don’t need gram-negative, Pseudomonas, or anaerobe coverage in our patient</a:t>
            </a:r>
          </a:p>
          <a:p>
            <a:pPr marL="914400" lvl="2" indent="0">
              <a:buNone/>
              <a:defRPr/>
            </a:pPr>
            <a:endParaRPr lang="en-US" i="1" dirty="0"/>
          </a:p>
          <a:p>
            <a:pPr>
              <a:defRPr/>
            </a:pPr>
            <a:r>
              <a:rPr lang="en-US" i="1" dirty="0"/>
              <a:t>Tissue Penetration </a:t>
            </a:r>
          </a:p>
          <a:p>
            <a:pPr lvl="1">
              <a:defRPr/>
            </a:pPr>
            <a:r>
              <a:rPr lang="en-US" dirty="0"/>
              <a:t>Skin and soft tissue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Is there a guideline-based choice?</a:t>
            </a:r>
          </a:p>
        </p:txBody>
      </p:sp>
    </p:spTree>
    <p:extLst>
      <p:ext uri="{BB962C8B-B14F-4D97-AF65-F5344CB8AC3E}">
        <p14:creationId xmlns:p14="http://schemas.microsoft.com/office/powerpoint/2010/main" val="2778211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E7AC839-6C9A-7FEB-FDAE-E8703F3321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Management of SSTIs</a:t>
            </a:r>
          </a:p>
        </p:txBody>
      </p:sp>
      <p:sp>
        <p:nvSpPr>
          <p:cNvPr id="2" name="Rectangle 1"/>
          <p:cNvSpPr/>
          <p:nvPr/>
        </p:nvSpPr>
        <p:spPr>
          <a:xfrm>
            <a:off x="5715000" y="6717761"/>
            <a:ext cx="554736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600" dirty="0">
                <a:solidFill>
                  <a:schemeClr val="bg1"/>
                </a:solidFill>
              </a:rPr>
              <a:t>Practice Guidelines for the Diagnosis and Management of Skin and Soft Tissue Infections: 2014 Update by the Infectious Diseases Society of America</a:t>
            </a:r>
          </a:p>
        </p:txBody>
      </p:sp>
      <p:pic>
        <p:nvPicPr>
          <p:cNvPr id="1027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47" y="0"/>
            <a:ext cx="10249154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ular Callou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22780" y="0"/>
            <a:ext cx="1524000" cy="609600"/>
          </a:xfrm>
          <a:prstGeom prst="wedgeRoundRect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998980" y="7396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He has non-purulent cellulitis</a:t>
            </a:r>
          </a:p>
        </p:txBody>
      </p:sp>
      <p:sp>
        <p:nvSpPr>
          <p:cNvPr id="7" name="Rounded Rectangular Callou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38600" y="1015885"/>
            <a:ext cx="1828800" cy="459432"/>
          </a:xfrm>
          <a:prstGeom prst="wedgeRoundRect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91000" y="1000761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He has a moderate infection (admitted)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2382E3-0508-D8C9-C8AC-57E723E10E26}"/>
              </a:ext>
            </a:extLst>
          </p:cNvPr>
          <p:cNvSpPr txBox="1"/>
          <p:nvPr/>
        </p:nvSpPr>
        <p:spPr>
          <a:xfrm>
            <a:off x="4762897" y="6625428"/>
            <a:ext cx="90586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4"/>
              </a:rPr>
              <a:t>Figure 1. IDSA 2014 Guidelines for the Diagnosis and Management of Skin and Soft Tissue Infections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76303835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lassification xmlns="8a382088-adb9-49cc-9f0f-11577899c917" xsi:nil="true"/>
    <lcf76f155ced4ddcb4097134ff3c332f xmlns="8a382088-adb9-49cc-9f0f-11577899c917">
      <Terms xmlns="http://schemas.microsoft.com/office/infopath/2007/PartnerControls"/>
    </lcf76f155ced4ddcb4097134ff3c332f>
    <TaxCatchAll xmlns="0d9c7fb5-7dc7-4f4b-82aa-f2900776e756" xsi:nil="true"/>
    <SharedWithUsers xmlns="0d9c7fb5-7dc7-4f4b-82aa-f2900776e756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44F1DB862A4F489F5853FEBD921678" ma:contentTypeVersion="15" ma:contentTypeDescription="Create a new document." ma:contentTypeScope="" ma:versionID="57125fcd197c55a2ab303caa9325f4ba">
  <xsd:schema xmlns:xsd="http://www.w3.org/2001/XMLSchema" xmlns:xs="http://www.w3.org/2001/XMLSchema" xmlns:p="http://schemas.microsoft.com/office/2006/metadata/properties" xmlns:ns2="8a382088-adb9-49cc-9f0f-11577899c917" xmlns:ns3="0d9c7fb5-7dc7-4f4b-82aa-f2900776e756" targetNamespace="http://schemas.microsoft.com/office/2006/metadata/properties" ma:root="true" ma:fieldsID="6e2e2c9b85e141726d320b37a5a2cfcd" ns2:_="" ns3:_="">
    <xsd:import namespace="8a382088-adb9-49cc-9f0f-11577899c917"/>
    <xsd:import namespace="0d9c7fb5-7dc7-4f4b-82aa-f2900776e7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Classifi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82088-adb9-49cc-9f0f-11577899c9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Classification" ma:index="12" nillable="true" ma:displayName="Classification" ma:internalName="Classification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59f85e2-7a09-45ed-ae36-f6f783af5b4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9c7fb5-7dc7-4f4b-82aa-f2900776e75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f2c87bcf-9034-4d31-90d5-7a29f7622657}" ma:internalName="TaxCatchAll" ma:showField="CatchAllData" ma:web="0d9c7fb5-7dc7-4f4b-82aa-f2900776e7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93053B-513A-4451-9E1B-0CFA311C339D}">
  <ds:schemaRefs>
    <ds:schemaRef ds:uri="8a382088-adb9-49cc-9f0f-11577899c917"/>
    <ds:schemaRef ds:uri="http://purl.org/dc/dcmitype/"/>
    <ds:schemaRef ds:uri="0d9c7fb5-7dc7-4f4b-82aa-f2900776e756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530F01C-E1D6-4D7D-8D52-6F1EA608EC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382088-adb9-49cc-9f0f-11577899c917"/>
    <ds:schemaRef ds:uri="0d9c7fb5-7dc7-4f4b-82aa-f2900776e7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B89A41B-D51A-463D-A274-EE4967B31F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Gradient</Template>
  <TotalTime>15920</TotalTime>
  <Words>3542</Words>
  <Application>Microsoft Office PowerPoint</Application>
  <PresentationFormat>Widescreen</PresentationFormat>
  <Paragraphs>670</Paragraphs>
  <Slides>56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6" baseType="lpstr">
      <vt:lpstr>ＭＳ Ｐゴシック</vt:lpstr>
      <vt:lpstr>Aptos</vt:lpstr>
      <vt:lpstr>Arial</vt:lpstr>
      <vt:lpstr>Calibri</vt:lpstr>
      <vt:lpstr>Segoe UI</vt:lpstr>
      <vt:lpstr>Symbol</vt:lpstr>
      <vt:lpstr>Times New Roman</vt:lpstr>
      <vt:lpstr>Univers</vt:lpstr>
      <vt:lpstr>Wingdings</vt:lpstr>
      <vt:lpstr>GradientVTI</vt:lpstr>
      <vt:lpstr>Applying Antibiotics</vt:lpstr>
      <vt:lpstr>Overview</vt:lpstr>
      <vt:lpstr>Case 1</vt:lpstr>
      <vt:lpstr>Approach to the case</vt:lpstr>
      <vt:lpstr>Classes of Antibiotics</vt:lpstr>
      <vt:lpstr>Choosing an antibiotic – First step</vt:lpstr>
      <vt:lpstr>Next step(s)</vt:lpstr>
      <vt:lpstr>Our patient: Cellulitis</vt:lpstr>
      <vt:lpstr>Management of SSTIs</vt:lpstr>
      <vt:lpstr>Case 1 follow-up</vt:lpstr>
      <vt:lpstr>b-lactams - Penicillins</vt:lpstr>
      <vt:lpstr>Cephalosporins</vt:lpstr>
      <vt:lpstr>Carbapenems</vt:lpstr>
      <vt:lpstr>Monobactam (Aztreonam)</vt:lpstr>
      <vt:lpstr>Clindamycin</vt:lpstr>
      <vt:lpstr>What if it was purulent cellulitis?</vt:lpstr>
      <vt:lpstr>Case 2</vt:lpstr>
      <vt:lpstr>History</vt:lpstr>
      <vt:lpstr>Chest XR Imaging – Anterior &amp; Lateral</vt:lpstr>
      <vt:lpstr>Initial impression</vt:lpstr>
      <vt:lpstr>Course</vt:lpstr>
      <vt:lpstr>Further workup?</vt:lpstr>
      <vt:lpstr>Community-acquired pneumonia</vt:lpstr>
      <vt:lpstr>Next Steps in Choosing an Antibiotic</vt:lpstr>
      <vt:lpstr>Our armamentarium (CAP)</vt:lpstr>
      <vt:lpstr>IDSA guidelines for CAP treatment</vt:lpstr>
      <vt:lpstr>Macrolides</vt:lpstr>
      <vt:lpstr>Tetracyclines</vt:lpstr>
      <vt:lpstr>Fluoroquinolones</vt:lpstr>
      <vt:lpstr>Case 3</vt:lpstr>
      <vt:lpstr>Case 3 (continued)</vt:lpstr>
      <vt:lpstr>Choosing your Drug</vt:lpstr>
      <vt:lpstr>Antibiotic Mechanisms of Action</vt:lpstr>
      <vt:lpstr>Bactericidal versus Bacteriostatic</vt:lpstr>
      <vt:lpstr>Bacteriocidal vs. static</vt:lpstr>
      <vt:lpstr>Bacteriocidal Uses</vt:lpstr>
      <vt:lpstr>Case 4</vt:lpstr>
      <vt:lpstr>Case 4 - continued</vt:lpstr>
      <vt:lpstr>Daptomycin</vt:lpstr>
      <vt:lpstr>Vancomycin</vt:lpstr>
      <vt:lpstr>Case 4, cont.</vt:lpstr>
      <vt:lpstr>Linezolid</vt:lpstr>
      <vt:lpstr>Clinical Case 4</vt:lpstr>
      <vt:lpstr>Antibiotic susceptibility ex. PSAE</vt:lpstr>
      <vt:lpstr>Tailoring your therapy</vt:lpstr>
      <vt:lpstr>Aminoglycosides</vt:lpstr>
      <vt:lpstr>Gentamicin/Tobramycin and Amikacin with Hartford Nomogram</vt:lpstr>
      <vt:lpstr>Aminoglycosides vs. quinolones when concerned about PSAE</vt:lpstr>
      <vt:lpstr>What’s an antibiogram and how can it help?</vt:lpstr>
      <vt:lpstr>Last case</vt:lpstr>
      <vt:lpstr>Case 5, culture result</vt:lpstr>
      <vt:lpstr>Back to the basics – interpret susceptibility</vt:lpstr>
      <vt:lpstr>Ways to Determine Susceptibility</vt:lpstr>
      <vt:lpstr>Case follow-up</vt:lpstr>
      <vt:lpstr>Summary</vt:lpstr>
      <vt:lpstr>Individual Readiness Assessment Test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Rachel Weihe</dc:creator>
  <cp:lastModifiedBy>Amanda Nguyen</cp:lastModifiedBy>
  <cp:revision>343</cp:revision>
  <dcterms:created xsi:type="dcterms:W3CDTF">2026-03-23T17:38:48Z</dcterms:created>
  <dcterms:modified xsi:type="dcterms:W3CDTF">2026-05-12T23:18:36Z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0x010100B744F1DB862A4F489F5853FEBD921678</vt:lpwstr>
  </property>
  <property fmtid="{D5CDD505-2E9C-101B-9397-08002B2CF9AE}" pid="3" name="Order">
    <vt:r8>15900</vt:r8>
  </property>
  <property fmtid="{D5CDD505-2E9C-101B-9397-08002B2CF9AE}" pid="4" name="ComplianceAssetId">
    <vt:lpwstr/>
  </property>
  <property fmtid="{D5CDD505-2E9C-101B-9397-08002B2CF9AE}" pid="5" name="_activity">
    <vt:lpwstr>{"FileActivityType":"9","FileActivityTimeStamp":"2026-05-04T04:50:33.270Z","FileActivityUsersOnPage":[{"DisplayName":"Rachel Weihe","Id":"rweihe@kumc.edu"},{"DisplayName":"Rachel Weihe","Id":"rweihe@kumc.edu"}],"FileActivityNavigationId":null}</vt:lpwstr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MediaServiceImageTags">
    <vt:lpwstr/>
  </property>
</Properties>
</file>