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1"/>
  </p:sldMasterIdLst>
  <p:notesMasterIdLst>
    <p:notesMasterId r:id="rId31"/>
  </p:notesMasterIdLst>
  <p:sldIdLst>
    <p:sldId id="256" r:id="rId2"/>
    <p:sldId id="267" r:id="rId3"/>
    <p:sldId id="258" r:id="rId4"/>
    <p:sldId id="269" r:id="rId5"/>
    <p:sldId id="259" r:id="rId6"/>
    <p:sldId id="284" r:id="rId7"/>
    <p:sldId id="266" r:id="rId8"/>
    <p:sldId id="305" r:id="rId9"/>
    <p:sldId id="265" r:id="rId10"/>
    <p:sldId id="276" r:id="rId11"/>
    <p:sldId id="285" r:id="rId12"/>
    <p:sldId id="277" r:id="rId13"/>
    <p:sldId id="262" r:id="rId14"/>
    <p:sldId id="290" r:id="rId15"/>
    <p:sldId id="263" r:id="rId16"/>
    <p:sldId id="289" r:id="rId17"/>
    <p:sldId id="280" r:id="rId18"/>
    <p:sldId id="286" r:id="rId19"/>
    <p:sldId id="292" r:id="rId20"/>
    <p:sldId id="294" r:id="rId21"/>
    <p:sldId id="296" r:id="rId22"/>
    <p:sldId id="297" r:id="rId23"/>
    <p:sldId id="298" r:id="rId24"/>
    <p:sldId id="299" r:id="rId25"/>
    <p:sldId id="300" r:id="rId26"/>
    <p:sldId id="303" r:id="rId27"/>
    <p:sldId id="306" r:id="rId28"/>
    <p:sldId id="282" r:id="rId29"/>
    <p:sldId id="307" r:id="rId3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86" autoAdjust="0"/>
  </p:normalViewPr>
  <p:slideViewPr>
    <p:cSldViewPr snapToGrid="0" snapToObjects="1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7BD41-BAE5-460C-AA0A-8FD403656AF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5A164A-72FC-4C16-9A17-11EE6AB82B8E}">
      <dgm:prSet phldrT="[Text]" custT="1"/>
      <dgm:spPr/>
      <dgm:t>
        <a:bodyPr/>
        <a:lstStyle/>
        <a:p>
          <a:r>
            <a:rPr lang="en-US" sz="1800" dirty="0"/>
            <a:t>Contain multiple bacilli</a:t>
          </a:r>
        </a:p>
      </dgm:t>
    </dgm:pt>
    <dgm:pt modelId="{603FA36E-B595-488F-92F6-8471B64B6D9B}" type="parTrans" cxnId="{D4A36412-365E-4F72-B4F2-CBA6D7D1C102}">
      <dgm:prSet/>
      <dgm:spPr/>
      <dgm:t>
        <a:bodyPr/>
        <a:lstStyle/>
        <a:p>
          <a:endParaRPr lang="en-US"/>
        </a:p>
      </dgm:t>
    </dgm:pt>
    <dgm:pt modelId="{84864975-1726-4229-B351-4BC53F781669}" type="sibTrans" cxnId="{D4A36412-365E-4F72-B4F2-CBA6D7D1C102}">
      <dgm:prSet/>
      <dgm:spPr/>
      <dgm:t>
        <a:bodyPr/>
        <a:lstStyle/>
        <a:p>
          <a:endParaRPr lang="en-US"/>
        </a:p>
      </dgm:t>
    </dgm:pt>
    <dgm:pt modelId="{5AE68FC0-8507-4AC7-9F15-C852A886827D}">
      <dgm:prSet phldrT="[Text]" custT="1"/>
      <dgm:spPr/>
      <dgm:t>
        <a:bodyPr/>
        <a:lstStyle/>
        <a:p>
          <a:r>
            <a:rPr lang="en-US" sz="2400" dirty="0"/>
            <a:t>Macrophages ingest bacilli</a:t>
          </a:r>
        </a:p>
      </dgm:t>
    </dgm:pt>
    <dgm:pt modelId="{0E6EAE29-4FAB-48D0-9F20-597F9D9EB15E}" type="parTrans" cxnId="{C419E07D-9DA6-450C-939C-2EE164AF1C83}">
      <dgm:prSet/>
      <dgm:spPr/>
      <dgm:t>
        <a:bodyPr/>
        <a:lstStyle/>
        <a:p>
          <a:endParaRPr lang="en-US"/>
        </a:p>
      </dgm:t>
    </dgm:pt>
    <dgm:pt modelId="{12A9EF05-9F78-425E-B5E4-E0A3B3721555}" type="sibTrans" cxnId="{C419E07D-9DA6-450C-939C-2EE164AF1C83}">
      <dgm:prSet/>
      <dgm:spPr/>
      <dgm:t>
        <a:bodyPr/>
        <a:lstStyle/>
        <a:p>
          <a:endParaRPr lang="en-US"/>
        </a:p>
      </dgm:t>
    </dgm:pt>
    <dgm:pt modelId="{22654E39-CCA3-4EEF-B394-73653A15C635}">
      <dgm:prSet phldrT="[Text]" custT="1"/>
      <dgm:spPr/>
      <dgm:t>
        <a:bodyPr/>
        <a:lstStyle/>
        <a:p>
          <a:r>
            <a:rPr lang="en-US" sz="1800" dirty="0"/>
            <a:t>May eliminate small numbers of bacilli</a:t>
          </a:r>
        </a:p>
      </dgm:t>
    </dgm:pt>
    <dgm:pt modelId="{859C8DDD-EBFB-47EC-A615-B1148A27706C}" type="parTrans" cxnId="{CF3824B1-D8D1-4650-BD9C-0BD3C5037480}">
      <dgm:prSet/>
      <dgm:spPr/>
      <dgm:t>
        <a:bodyPr/>
        <a:lstStyle/>
        <a:p>
          <a:endParaRPr lang="en-US"/>
        </a:p>
      </dgm:t>
    </dgm:pt>
    <dgm:pt modelId="{F2DB0A85-9792-44AE-BF1F-008ABF60D642}" type="sibTrans" cxnId="{CF3824B1-D8D1-4650-BD9C-0BD3C5037480}">
      <dgm:prSet/>
      <dgm:spPr/>
      <dgm:t>
        <a:bodyPr/>
        <a:lstStyle/>
        <a:p>
          <a:endParaRPr lang="en-US"/>
        </a:p>
      </dgm:t>
    </dgm:pt>
    <dgm:pt modelId="{3D3316B2-2455-4E66-A2E5-BE2F021AEC19}">
      <dgm:prSet phldrT="[Text]" custT="1"/>
      <dgm:spPr/>
      <dgm:t>
        <a:bodyPr/>
        <a:lstStyle/>
        <a:p>
          <a:r>
            <a:rPr lang="en-US" sz="2400" dirty="0"/>
            <a:t>Cellular immunity develops (usually)</a:t>
          </a:r>
        </a:p>
      </dgm:t>
    </dgm:pt>
    <dgm:pt modelId="{3D1D6238-0E41-4E66-8555-981D66255F75}" type="parTrans" cxnId="{1FA56E88-DAFE-4527-A8AC-6E674262CE96}">
      <dgm:prSet/>
      <dgm:spPr/>
      <dgm:t>
        <a:bodyPr/>
        <a:lstStyle/>
        <a:p>
          <a:endParaRPr lang="en-US"/>
        </a:p>
      </dgm:t>
    </dgm:pt>
    <dgm:pt modelId="{90F102A3-23D4-4721-9ED6-5F02EE3A7ADE}" type="sibTrans" cxnId="{1FA56E88-DAFE-4527-A8AC-6E674262CE96}">
      <dgm:prSet/>
      <dgm:spPr/>
      <dgm:t>
        <a:bodyPr/>
        <a:lstStyle/>
        <a:p>
          <a:endParaRPr lang="en-US"/>
        </a:p>
      </dgm:t>
    </dgm:pt>
    <dgm:pt modelId="{21009E08-9412-472B-8680-2DAE40435438}">
      <dgm:prSet phldrT="[Text]" custT="1"/>
      <dgm:spPr/>
      <dgm:t>
        <a:bodyPr/>
        <a:lstStyle/>
        <a:p>
          <a:r>
            <a:rPr lang="en-US" sz="1800" dirty="0"/>
            <a:t>TST/IGRA +, only evidence of infection in most</a:t>
          </a:r>
        </a:p>
      </dgm:t>
    </dgm:pt>
    <dgm:pt modelId="{E2B8C039-E3BF-473E-8B0A-7E8253EBC4AE}" type="parTrans" cxnId="{12BB7EA1-EE2E-4D2C-A8FD-6BCA308623E0}">
      <dgm:prSet/>
      <dgm:spPr/>
      <dgm:t>
        <a:bodyPr/>
        <a:lstStyle/>
        <a:p>
          <a:endParaRPr lang="en-US"/>
        </a:p>
      </dgm:t>
    </dgm:pt>
    <dgm:pt modelId="{559F804C-8220-47F5-BC33-83A6C9B03622}" type="sibTrans" cxnId="{12BB7EA1-EE2E-4D2C-A8FD-6BCA308623E0}">
      <dgm:prSet/>
      <dgm:spPr/>
      <dgm:t>
        <a:bodyPr/>
        <a:lstStyle/>
        <a:p>
          <a:endParaRPr lang="en-US"/>
        </a:p>
      </dgm:t>
    </dgm:pt>
    <dgm:pt modelId="{E819F4B9-1ACA-44A5-9026-9EC67C6F273D}">
      <dgm:prSet phldrT="[Text]" custT="1"/>
      <dgm:spPr/>
      <dgm:t>
        <a:bodyPr/>
        <a:lstStyle/>
        <a:p>
          <a:r>
            <a:rPr lang="en-US" sz="1800" dirty="0"/>
            <a:t>Reach terminal airspaces and multiply</a:t>
          </a:r>
        </a:p>
      </dgm:t>
    </dgm:pt>
    <dgm:pt modelId="{D0E45D54-E168-4FAA-9B09-ECCF8507FB56}" type="parTrans" cxnId="{3E9EC161-935B-4274-86D0-23824EE94B0C}">
      <dgm:prSet/>
      <dgm:spPr/>
      <dgm:t>
        <a:bodyPr/>
        <a:lstStyle/>
        <a:p>
          <a:endParaRPr lang="en-US"/>
        </a:p>
      </dgm:t>
    </dgm:pt>
    <dgm:pt modelId="{2EFE26C9-2745-4E7A-831B-C483EDA6F899}" type="sibTrans" cxnId="{3E9EC161-935B-4274-86D0-23824EE94B0C}">
      <dgm:prSet/>
      <dgm:spPr/>
      <dgm:t>
        <a:bodyPr/>
        <a:lstStyle/>
        <a:p>
          <a:endParaRPr lang="en-US"/>
        </a:p>
      </dgm:t>
    </dgm:pt>
    <dgm:pt modelId="{B3D6ED75-7019-4929-803A-FBCAAD127F51}">
      <dgm:prSet phldrT="[Text]" custT="1"/>
      <dgm:spPr/>
      <dgm:t>
        <a:bodyPr/>
        <a:lstStyle/>
        <a:p>
          <a:r>
            <a:rPr lang="en-US" sz="1800" dirty="0"/>
            <a:t>Sub-pleural</a:t>
          </a:r>
        </a:p>
      </dgm:t>
    </dgm:pt>
    <dgm:pt modelId="{A7696D99-1DC0-4756-B7AA-0C68839E7247}" type="parTrans" cxnId="{ACA3D851-7E05-4502-8FB5-5F9C791349A7}">
      <dgm:prSet/>
      <dgm:spPr/>
      <dgm:t>
        <a:bodyPr/>
        <a:lstStyle/>
        <a:p>
          <a:endParaRPr lang="en-US"/>
        </a:p>
      </dgm:t>
    </dgm:pt>
    <dgm:pt modelId="{B308D405-A4BA-4DD0-8033-4CE0A1E07FA4}" type="sibTrans" cxnId="{ACA3D851-7E05-4502-8FB5-5F9C791349A7}">
      <dgm:prSet/>
      <dgm:spPr/>
      <dgm:t>
        <a:bodyPr/>
        <a:lstStyle/>
        <a:p>
          <a:endParaRPr lang="en-US"/>
        </a:p>
      </dgm:t>
    </dgm:pt>
    <dgm:pt modelId="{34374C6E-94DE-4715-8599-941FD14CFBDF}">
      <dgm:prSet phldrT="[Text]" custT="1"/>
      <dgm:spPr/>
      <dgm:t>
        <a:bodyPr/>
        <a:lstStyle/>
        <a:p>
          <a:r>
            <a:rPr lang="en-US" sz="1800" dirty="0"/>
            <a:t>Multiplication destroys macrophages</a:t>
          </a:r>
        </a:p>
      </dgm:t>
    </dgm:pt>
    <dgm:pt modelId="{5CAA0FAB-7E46-444C-A51B-811E6B1979DF}" type="parTrans" cxnId="{23EAB000-F6EE-41B7-941F-F6EA11B9DF82}">
      <dgm:prSet/>
      <dgm:spPr/>
      <dgm:t>
        <a:bodyPr/>
        <a:lstStyle/>
        <a:p>
          <a:endParaRPr lang="en-US"/>
        </a:p>
      </dgm:t>
    </dgm:pt>
    <dgm:pt modelId="{C68567A4-093F-4642-B275-AD3EDA0F8BCC}" type="sibTrans" cxnId="{23EAB000-F6EE-41B7-941F-F6EA11B9DF82}">
      <dgm:prSet/>
      <dgm:spPr/>
      <dgm:t>
        <a:bodyPr/>
        <a:lstStyle/>
        <a:p>
          <a:endParaRPr lang="en-US"/>
        </a:p>
      </dgm:t>
    </dgm:pt>
    <dgm:pt modelId="{E9D129C3-DC4B-4184-887B-58FDC855C60A}">
      <dgm:prSet phldrT="[Text]" custT="1"/>
      <dgm:spPr/>
      <dgm:t>
        <a:bodyPr/>
        <a:lstStyle/>
        <a:p>
          <a:r>
            <a:rPr lang="en-US" sz="1800" dirty="0"/>
            <a:t>Less common: pulmonary focus/regional lymph nodes necrosis and calcification</a:t>
          </a:r>
        </a:p>
      </dgm:t>
    </dgm:pt>
    <dgm:pt modelId="{4B9633C0-7DA4-4FBC-AF94-3DC9EC8C0F9C}" type="parTrans" cxnId="{E18C035C-0AE5-45DD-8B7A-A8F4F6F276A1}">
      <dgm:prSet/>
      <dgm:spPr/>
      <dgm:t>
        <a:bodyPr/>
        <a:lstStyle/>
        <a:p>
          <a:endParaRPr lang="en-US"/>
        </a:p>
      </dgm:t>
    </dgm:pt>
    <dgm:pt modelId="{267F0F05-514C-4E9A-BFFD-A2D7A9105603}" type="sibTrans" cxnId="{E18C035C-0AE5-45DD-8B7A-A8F4F6F276A1}">
      <dgm:prSet/>
      <dgm:spPr/>
      <dgm:t>
        <a:bodyPr/>
        <a:lstStyle/>
        <a:p>
          <a:endParaRPr lang="en-US"/>
        </a:p>
      </dgm:t>
    </dgm:pt>
    <dgm:pt modelId="{C1C74D7D-8FD1-4EFA-8E48-403B23AED442}">
      <dgm:prSet phldrT="[Text]" custT="1"/>
      <dgm:spPr/>
      <dgm:t>
        <a:bodyPr/>
        <a:lstStyle/>
        <a:p>
          <a:r>
            <a:rPr lang="en-US" sz="1800" dirty="0"/>
            <a:t>Rare: Tiny foci of viable bacilli persist</a:t>
          </a:r>
        </a:p>
      </dgm:t>
    </dgm:pt>
    <dgm:pt modelId="{2D2710D4-8748-4CB8-965B-DED34BC80FD7}" type="parTrans" cxnId="{F11765E0-6362-44AE-81AC-B45B449230F7}">
      <dgm:prSet/>
      <dgm:spPr/>
      <dgm:t>
        <a:bodyPr/>
        <a:lstStyle/>
        <a:p>
          <a:endParaRPr lang="en-US"/>
        </a:p>
      </dgm:t>
    </dgm:pt>
    <dgm:pt modelId="{8A855ED5-E494-4B34-9BFD-5B74AE01A19A}" type="sibTrans" cxnId="{F11765E0-6362-44AE-81AC-B45B449230F7}">
      <dgm:prSet/>
      <dgm:spPr/>
      <dgm:t>
        <a:bodyPr/>
        <a:lstStyle/>
        <a:p>
          <a:endParaRPr lang="en-US"/>
        </a:p>
      </dgm:t>
    </dgm:pt>
    <dgm:pt modelId="{765846B3-883D-41BB-B822-C67BECE40431}">
      <dgm:prSet phldrT="[Text]" custT="1"/>
      <dgm:spPr/>
      <dgm:t>
        <a:bodyPr/>
        <a:lstStyle/>
        <a:p>
          <a:r>
            <a:rPr lang="en-US" sz="2400" dirty="0"/>
            <a:t>Inhalation of droplet</a:t>
          </a:r>
        </a:p>
      </dgm:t>
    </dgm:pt>
    <dgm:pt modelId="{0161C6E5-ED96-44E3-A373-5261BD4DE6A3}" type="sibTrans" cxnId="{CF304954-E593-494B-8875-975DE7406A51}">
      <dgm:prSet/>
      <dgm:spPr/>
      <dgm:t>
        <a:bodyPr/>
        <a:lstStyle/>
        <a:p>
          <a:endParaRPr lang="en-US"/>
        </a:p>
      </dgm:t>
    </dgm:pt>
    <dgm:pt modelId="{E47A034F-3EF8-4999-8136-D4B8C4A0F356}" type="parTrans" cxnId="{CF304954-E593-494B-8875-975DE7406A51}">
      <dgm:prSet/>
      <dgm:spPr/>
      <dgm:t>
        <a:bodyPr/>
        <a:lstStyle/>
        <a:p>
          <a:endParaRPr lang="en-US"/>
        </a:p>
      </dgm:t>
    </dgm:pt>
    <dgm:pt modelId="{FA3F8DCD-FB49-4058-B486-8FE5ACFB48B7}">
      <dgm:prSet phldrT="[Text]" custT="1"/>
      <dgm:spPr/>
      <dgm:t>
        <a:bodyPr/>
        <a:lstStyle/>
        <a:p>
          <a:r>
            <a:rPr lang="en-US" sz="1800" dirty="0"/>
            <a:t>Lower parts of upper lobes/upper parts of lower/middle lobes</a:t>
          </a:r>
        </a:p>
      </dgm:t>
    </dgm:pt>
    <dgm:pt modelId="{40BEBEFC-9926-4D9F-9BAB-A9371ED45C2F}" type="parTrans" cxnId="{0A66BF37-E232-4B50-AC34-AEE3DB417A60}">
      <dgm:prSet/>
      <dgm:spPr/>
      <dgm:t>
        <a:bodyPr/>
        <a:lstStyle/>
        <a:p>
          <a:endParaRPr lang="en-US"/>
        </a:p>
      </dgm:t>
    </dgm:pt>
    <dgm:pt modelId="{791B8DC5-C531-418B-A5BA-588C6EB0A24C}" type="sibTrans" cxnId="{0A66BF37-E232-4B50-AC34-AEE3DB417A60}">
      <dgm:prSet/>
      <dgm:spPr/>
      <dgm:t>
        <a:bodyPr/>
        <a:lstStyle/>
        <a:p>
          <a:endParaRPr lang="en-US"/>
        </a:p>
      </dgm:t>
    </dgm:pt>
    <dgm:pt modelId="{D4DD5780-9D3F-4053-9D24-7B32F0DD80CB}" type="pres">
      <dgm:prSet presAssocID="{9D17BD41-BAE5-460C-AA0A-8FD403656AFD}" presName="rootnode" presStyleCnt="0">
        <dgm:presLayoutVars>
          <dgm:chMax/>
          <dgm:chPref/>
          <dgm:dir/>
          <dgm:animLvl val="lvl"/>
        </dgm:presLayoutVars>
      </dgm:prSet>
      <dgm:spPr/>
    </dgm:pt>
    <dgm:pt modelId="{8689583D-50B9-4FBA-A8B0-5B62B79D0A7D}" type="pres">
      <dgm:prSet presAssocID="{765846B3-883D-41BB-B822-C67BECE40431}" presName="composite" presStyleCnt="0"/>
      <dgm:spPr/>
    </dgm:pt>
    <dgm:pt modelId="{FFD4E6FE-0D5E-41BD-9C06-C02E7BDF594D}" type="pres">
      <dgm:prSet presAssocID="{765846B3-883D-41BB-B822-C67BECE40431}" presName="bentUpArrow1" presStyleLbl="alignImgPlace1" presStyleIdx="0" presStyleCnt="2" custScaleX="125772" custLinFactNeighborX="14724" custLinFactNeighborY="-956"/>
      <dgm:spPr/>
    </dgm:pt>
    <dgm:pt modelId="{F65C0392-88E6-40FA-A3BA-63E78B6EEF55}" type="pres">
      <dgm:prSet presAssocID="{765846B3-883D-41BB-B822-C67BECE4043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1FCA7C6-57A8-4E2D-B737-CD19FABDCA10}" type="pres">
      <dgm:prSet presAssocID="{765846B3-883D-41BB-B822-C67BECE40431}" presName="ChildText" presStyleLbl="revTx" presStyleIdx="0" presStyleCnt="3" custAng="0" custScaleX="191301" custScaleY="114822" custLinFactNeighborX="45466" custLinFactNeighborY="4545">
        <dgm:presLayoutVars>
          <dgm:chMax val="0"/>
          <dgm:chPref val="0"/>
          <dgm:bulletEnabled val="1"/>
        </dgm:presLayoutVars>
      </dgm:prSet>
      <dgm:spPr/>
    </dgm:pt>
    <dgm:pt modelId="{29BB54E8-4E72-408A-827E-D6B231E46FF7}" type="pres">
      <dgm:prSet presAssocID="{0161C6E5-ED96-44E3-A373-5261BD4DE6A3}" presName="sibTrans" presStyleCnt="0"/>
      <dgm:spPr/>
    </dgm:pt>
    <dgm:pt modelId="{EEFB46A5-173E-4FE5-9B06-336FC7C84989}" type="pres">
      <dgm:prSet presAssocID="{5AE68FC0-8507-4AC7-9F15-C852A886827D}" presName="composite" presStyleCnt="0"/>
      <dgm:spPr/>
    </dgm:pt>
    <dgm:pt modelId="{7E02FEDD-771C-4C85-99AF-FC2E6432375C}" type="pres">
      <dgm:prSet presAssocID="{5AE68FC0-8507-4AC7-9F15-C852A886827D}" presName="bentUpArrow1" presStyleLbl="alignImgPlace1" presStyleIdx="1" presStyleCnt="2" custScaleX="105594" custLinFactNeighborX="3031" custLinFactNeighborY="-578"/>
      <dgm:spPr/>
    </dgm:pt>
    <dgm:pt modelId="{89BEFBC9-DC45-4EE8-AD59-F24CE58BD796}" type="pres">
      <dgm:prSet presAssocID="{5AE68FC0-8507-4AC7-9F15-C852A886827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D9A5BB6-FFA4-488F-B89D-B1F5B38895CE}" type="pres">
      <dgm:prSet presAssocID="{5AE68FC0-8507-4AC7-9F15-C852A886827D}" presName="ChildText" presStyleLbl="revTx" presStyleIdx="1" presStyleCnt="3" custScaleX="154238" custLinFactNeighborX="30383" custLinFactNeighborY="1932">
        <dgm:presLayoutVars>
          <dgm:chMax val="0"/>
          <dgm:chPref val="0"/>
          <dgm:bulletEnabled val="1"/>
        </dgm:presLayoutVars>
      </dgm:prSet>
      <dgm:spPr/>
    </dgm:pt>
    <dgm:pt modelId="{4AA26D64-E968-4F3E-A4B6-72E0894089AF}" type="pres">
      <dgm:prSet presAssocID="{12A9EF05-9F78-425E-B5E4-E0A3B3721555}" presName="sibTrans" presStyleCnt="0"/>
      <dgm:spPr/>
    </dgm:pt>
    <dgm:pt modelId="{E1CD335D-F487-47B4-9B5F-061064E60A6F}" type="pres">
      <dgm:prSet presAssocID="{3D3316B2-2455-4E66-A2E5-BE2F021AEC19}" presName="composite" presStyleCnt="0"/>
      <dgm:spPr/>
    </dgm:pt>
    <dgm:pt modelId="{B6273B33-B999-43C0-8C8E-22885636406F}" type="pres">
      <dgm:prSet presAssocID="{3D3316B2-2455-4E66-A2E5-BE2F021AEC19}" presName="ParentText" presStyleLbl="node1" presStyleIdx="2" presStyleCnt="3" custLinFactNeighborX="-15450" custLinFactNeighborY="1882">
        <dgm:presLayoutVars>
          <dgm:chMax val="1"/>
          <dgm:chPref val="1"/>
          <dgm:bulletEnabled val="1"/>
        </dgm:presLayoutVars>
      </dgm:prSet>
      <dgm:spPr/>
    </dgm:pt>
    <dgm:pt modelId="{223F84BA-CE06-4179-B9F7-E34DF180FE6C}" type="pres">
      <dgm:prSet presAssocID="{3D3316B2-2455-4E66-A2E5-BE2F021AEC19}" presName="FinalChildText" presStyleLbl="revTx" presStyleIdx="2" presStyleCnt="3" custScaleX="168850" custScaleY="141972" custLinFactNeighborX="12979" custLinFactNeighborY="-11419">
        <dgm:presLayoutVars>
          <dgm:chMax val="0"/>
          <dgm:chPref val="0"/>
          <dgm:bulletEnabled val="1"/>
        </dgm:presLayoutVars>
      </dgm:prSet>
      <dgm:spPr/>
    </dgm:pt>
  </dgm:ptLst>
  <dgm:cxnLst>
    <dgm:cxn modelId="{23EAB000-F6EE-41B7-941F-F6EA11B9DF82}" srcId="{5AE68FC0-8507-4AC7-9F15-C852A886827D}" destId="{34374C6E-94DE-4715-8599-941FD14CFBDF}" srcOrd="1" destOrd="0" parTransId="{5CAA0FAB-7E46-444C-A51B-811E6B1979DF}" sibTransId="{C68567A4-093F-4642-B275-AD3EDA0F8BCC}"/>
    <dgm:cxn modelId="{AA80C504-77D3-4353-9E6B-C5CC7315DDFA}" type="presOf" srcId="{FA3F8DCD-FB49-4058-B486-8FE5ACFB48B7}" destId="{31FCA7C6-57A8-4E2D-B737-CD19FABDCA10}" srcOrd="0" destOrd="3" presId="urn:microsoft.com/office/officeart/2005/8/layout/StepDownProcess"/>
    <dgm:cxn modelId="{BF44B20B-AF0B-4175-AFB9-C338A676CC22}" type="presOf" srcId="{765846B3-883D-41BB-B822-C67BECE40431}" destId="{F65C0392-88E6-40FA-A3BA-63E78B6EEF55}" srcOrd="0" destOrd="0" presId="urn:microsoft.com/office/officeart/2005/8/layout/StepDownProcess"/>
    <dgm:cxn modelId="{D4A36412-365E-4F72-B4F2-CBA6D7D1C102}" srcId="{765846B3-883D-41BB-B822-C67BECE40431}" destId="{005A164A-72FC-4C16-9A17-11EE6AB82B8E}" srcOrd="0" destOrd="0" parTransId="{603FA36E-B595-488F-92F6-8471B64B6D9B}" sibTransId="{84864975-1726-4229-B351-4BC53F781669}"/>
    <dgm:cxn modelId="{0A66BF37-E232-4B50-AC34-AEE3DB417A60}" srcId="{765846B3-883D-41BB-B822-C67BECE40431}" destId="{FA3F8DCD-FB49-4058-B486-8FE5ACFB48B7}" srcOrd="3" destOrd="0" parTransId="{40BEBEFC-9926-4D9F-9BAB-A9371ED45C2F}" sibTransId="{791B8DC5-C531-418B-A5BA-588C6EB0A24C}"/>
    <dgm:cxn modelId="{E18C035C-0AE5-45DD-8B7A-A8F4F6F276A1}" srcId="{3D3316B2-2455-4E66-A2E5-BE2F021AEC19}" destId="{E9D129C3-DC4B-4184-887B-58FDC855C60A}" srcOrd="1" destOrd="0" parTransId="{4B9633C0-7DA4-4FBC-AF94-3DC9EC8C0F9C}" sibTransId="{267F0F05-514C-4E9A-BFFD-A2D7A9105603}"/>
    <dgm:cxn modelId="{3E9EC161-935B-4274-86D0-23824EE94B0C}" srcId="{765846B3-883D-41BB-B822-C67BECE40431}" destId="{E819F4B9-1ACA-44A5-9026-9EC67C6F273D}" srcOrd="1" destOrd="0" parTransId="{D0E45D54-E168-4FAA-9B09-ECCF8507FB56}" sibTransId="{2EFE26C9-2745-4E7A-831B-C483EDA6F899}"/>
    <dgm:cxn modelId="{503A6545-00B1-49DB-84F4-EAE734EA130C}" type="presOf" srcId="{5AE68FC0-8507-4AC7-9F15-C852A886827D}" destId="{89BEFBC9-DC45-4EE8-AD59-F24CE58BD796}" srcOrd="0" destOrd="0" presId="urn:microsoft.com/office/officeart/2005/8/layout/StepDownProcess"/>
    <dgm:cxn modelId="{2AF73766-3D30-4844-83CF-F633FFC2D268}" type="presOf" srcId="{3D3316B2-2455-4E66-A2E5-BE2F021AEC19}" destId="{B6273B33-B999-43C0-8C8E-22885636406F}" srcOrd="0" destOrd="0" presId="urn:microsoft.com/office/officeart/2005/8/layout/StepDownProcess"/>
    <dgm:cxn modelId="{A77C9F46-E3A0-4DCB-BA6F-261752D2C6A1}" type="presOf" srcId="{E819F4B9-1ACA-44A5-9026-9EC67C6F273D}" destId="{31FCA7C6-57A8-4E2D-B737-CD19FABDCA10}" srcOrd="0" destOrd="1" presId="urn:microsoft.com/office/officeart/2005/8/layout/StepDownProcess"/>
    <dgm:cxn modelId="{0DF0196F-EF83-432F-9940-5FF359FD6512}" type="presOf" srcId="{E9D129C3-DC4B-4184-887B-58FDC855C60A}" destId="{223F84BA-CE06-4179-B9F7-E34DF180FE6C}" srcOrd="0" destOrd="1" presId="urn:microsoft.com/office/officeart/2005/8/layout/StepDownProcess"/>
    <dgm:cxn modelId="{ACA3D851-7E05-4502-8FB5-5F9C791349A7}" srcId="{765846B3-883D-41BB-B822-C67BECE40431}" destId="{B3D6ED75-7019-4929-803A-FBCAAD127F51}" srcOrd="2" destOrd="0" parTransId="{A7696D99-1DC0-4756-B7AA-0C68839E7247}" sibTransId="{B308D405-A4BA-4DD0-8033-4CE0A1E07FA4}"/>
    <dgm:cxn modelId="{D1B80E72-FDBE-4F32-B5B9-88151D001E4B}" type="presOf" srcId="{21009E08-9412-472B-8680-2DAE40435438}" destId="{223F84BA-CE06-4179-B9F7-E34DF180FE6C}" srcOrd="0" destOrd="0" presId="urn:microsoft.com/office/officeart/2005/8/layout/StepDownProcess"/>
    <dgm:cxn modelId="{CF304954-E593-494B-8875-975DE7406A51}" srcId="{9D17BD41-BAE5-460C-AA0A-8FD403656AFD}" destId="{765846B3-883D-41BB-B822-C67BECE40431}" srcOrd="0" destOrd="0" parTransId="{E47A034F-3EF8-4999-8136-D4B8C4A0F356}" sibTransId="{0161C6E5-ED96-44E3-A373-5261BD4DE6A3}"/>
    <dgm:cxn modelId="{FED8BC74-2697-4E36-BA9C-B3FFE4702A57}" type="presOf" srcId="{C1C74D7D-8FD1-4EFA-8E48-403B23AED442}" destId="{223F84BA-CE06-4179-B9F7-E34DF180FE6C}" srcOrd="0" destOrd="2" presId="urn:microsoft.com/office/officeart/2005/8/layout/StepDownProcess"/>
    <dgm:cxn modelId="{D6626E75-8F3F-4323-8DF9-F73E54D5C3BE}" type="presOf" srcId="{22654E39-CCA3-4EEF-B394-73653A15C635}" destId="{AD9A5BB6-FFA4-488F-B89D-B1F5B38895CE}" srcOrd="0" destOrd="0" presId="urn:microsoft.com/office/officeart/2005/8/layout/StepDownProcess"/>
    <dgm:cxn modelId="{C419E07D-9DA6-450C-939C-2EE164AF1C83}" srcId="{9D17BD41-BAE5-460C-AA0A-8FD403656AFD}" destId="{5AE68FC0-8507-4AC7-9F15-C852A886827D}" srcOrd="1" destOrd="0" parTransId="{0E6EAE29-4FAB-48D0-9F20-597F9D9EB15E}" sibTransId="{12A9EF05-9F78-425E-B5E4-E0A3B3721555}"/>
    <dgm:cxn modelId="{3969C381-2CB5-4481-B6DC-02A060204F18}" type="presOf" srcId="{005A164A-72FC-4C16-9A17-11EE6AB82B8E}" destId="{31FCA7C6-57A8-4E2D-B737-CD19FABDCA10}" srcOrd="0" destOrd="0" presId="urn:microsoft.com/office/officeart/2005/8/layout/StepDownProcess"/>
    <dgm:cxn modelId="{1FA56E88-DAFE-4527-A8AC-6E674262CE96}" srcId="{9D17BD41-BAE5-460C-AA0A-8FD403656AFD}" destId="{3D3316B2-2455-4E66-A2E5-BE2F021AEC19}" srcOrd="2" destOrd="0" parTransId="{3D1D6238-0E41-4E66-8555-981D66255F75}" sibTransId="{90F102A3-23D4-4721-9ED6-5F02EE3A7ADE}"/>
    <dgm:cxn modelId="{32B9AC99-34E2-4396-BF97-7CD493E4A60A}" type="presOf" srcId="{B3D6ED75-7019-4929-803A-FBCAAD127F51}" destId="{31FCA7C6-57A8-4E2D-B737-CD19FABDCA10}" srcOrd="0" destOrd="2" presId="urn:microsoft.com/office/officeart/2005/8/layout/StepDownProcess"/>
    <dgm:cxn modelId="{12BB7EA1-EE2E-4D2C-A8FD-6BCA308623E0}" srcId="{3D3316B2-2455-4E66-A2E5-BE2F021AEC19}" destId="{21009E08-9412-472B-8680-2DAE40435438}" srcOrd="0" destOrd="0" parTransId="{E2B8C039-E3BF-473E-8B0A-7E8253EBC4AE}" sibTransId="{559F804C-8220-47F5-BC33-83A6C9B03622}"/>
    <dgm:cxn modelId="{FB5DF5A9-0DF5-4395-B76A-67925E04426D}" type="presOf" srcId="{34374C6E-94DE-4715-8599-941FD14CFBDF}" destId="{AD9A5BB6-FFA4-488F-B89D-B1F5B38895CE}" srcOrd="0" destOrd="1" presId="urn:microsoft.com/office/officeart/2005/8/layout/StepDownProcess"/>
    <dgm:cxn modelId="{CF3824B1-D8D1-4650-BD9C-0BD3C5037480}" srcId="{5AE68FC0-8507-4AC7-9F15-C852A886827D}" destId="{22654E39-CCA3-4EEF-B394-73653A15C635}" srcOrd="0" destOrd="0" parTransId="{859C8DDD-EBFB-47EC-A615-B1148A27706C}" sibTransId="{F2DB0A85-9792-44AE-BF1F-008ABF60D642}"/>
    <dgm:cxn modelId="{842FEEB1-A2C5-4CB5-9F47-70652D8A7DBF}" type="presOf" srcId="{9D17BD41-BAE5-460C-AA0A-8FD403656AFD}" destId="{D4DD5780-9D3F-4053-9D24-7B32F0DD80CB}" srcOrd="0" destOrd="0" presId="urn:microsoft.com/office/officeart/2005/8/layout/StepDownProcess"/>
    <dgm:cxn modelId="{F11765E0-6362-44AE-81AC-B45B449230F7}" srcId="{3D3316B2-2455-4E66-A2E5-BE2F021AEC19}" destId="{C1C74D7D-8FD1-4EFA-8E48-403B23AED442}" srcOrd="2" destOrd="0" parTransId="{2D2710D4-8748-4CB8-965B-DED34BC80FD7}" sibTransId="{8A855ED5-E494-4B34-9BFD-5B74AE01A19A}"/>
    <dgm:cxn modelId="{BA5B1B12-6448-42CC-A32C-5E320DFAB3E0}" type="presParOf" srcId="{D4DD5780-9D3F-4053-9D24-7B32F0DD80CB}" destId="{8689583D-50B9-4FBA-A8B0-5B62B79D0A7D}" srcOrd="0" destOrd="0" presId="urn:microsoft.com/office/officeart/2005/8/layout/StepDownProcess"/>
    <dgm:cxn modelId="{913E4742-AD50-4F71-A501-7A67C8D7F5A7}" type="presParOf" srcId="{8689583D-50B9-4FBA-A8B0-5B62B79D0A7D}" destId="{FFD4E6FE-0D5E-41BD-9C06-C02E7BDF594D}" srcOrd="0" destOrd="0" presId="urn:microsoft.com/office/officeart/2005/8/layout/StepDownProcess"/>
    <dgm:cxn modelId="{C7A23D2F-5024-4724-834E-0ADBDF258507}" type="presParOf" srcId="{8689583D-50B9-4FBA-A8B0-5B62B79D0A7D}" destId="{F65C0392-88E6-40FA-A3BA-63E78B6EEF55}" srcOrd="1" destOrd="0" presId="urn:microsoft.com/office/officeart/2005/8/layout/StepDownProcess"/>
    <dgm:cxn modelId="{8A0A3010-9381-4EC0-BF13-382D4D623650}" type="presParOf" srcId="{8689583D-50B9-4FBA-A8B0-5B62B79D0A7D}" destId="{31FCA7C6-57A8-4E2D-B737-CD19FABDCA10}" srcOrd="2" destOrd="0" presId="urn:microsoft.com/office/officeart/2005/8/layout/StepDownProcess"/>
    <dgm:cxn modelId="{1B3AE07F-8BE1-4638-8813-E77E164A0F24}" type="presParOf" srcId="{D4DD5780-9D3F-4053-9D24-7B32F0DD80CB}" destId="{29BB54E8-4E72-408A-827E-D6B231E46FF7}" srcOrd="1" destOrd="0" presId="urn:microsoft.com/office/officeart/2005/8/layout/StepDownProcess"/>
    <dgm:cxn modelId="{156984D3-61F6-422B-BD43-51FE179B13EA}" type="presParOf" srcId="{D4DD5780-9D3F-4053-9D24-7B32F0DD80CB}" destId="{EEFB46A5-173E-4FE5-9B06-336FC7C84989}" srcOrd="2" destOrd="0" presId="urn:microsoft.com/office/officeart/2005/8/layout/StepDownProcess"/>
    <dgm:cxn modelId="{8CA163F0-3BCD-4A01-91AF-4970C1F49A04}" type="presParOf" srcId="{EEFB46A5-173E-4FE5-9B06-336FC7C84989}" destId="{7E02FEDD-771C-4C85-99AF-FC2E6432375C}" srcOrd="0" destOrd="0" presId="urn:microsoft.com/office/officeart/2005/8/layout/StepDownProcess"/>
    <dgm:cxn modelId="{CD572EAA-02C9-45BC-8B92-2D03BCFD1AEA}" type="presParOf" srcId="{EEFB46A5-173E-4FE5-9B06-336FC7C84989}" destId="{89BEFBC9-DC45-4EE8-AD59-F24CE58BD796}" srcOrd="1" destOrd="0" presId="urn:microsoft.com/office/officeart/2005/8/layout/StepDownProcess"/>
    <dgm:cxn modelId="{512426E8-22DC-47D6-B0A8-A33FEA8E9C41}" type="presParOf" srcId="{EEFB46A5-173E-4FE5-9B06-336FC7C84989}" destId="{AD9A5BB6-FFA4-488F-B89D-B1F5B38895CE}" srcOrd="2" destOrd="0" presId="urn:microsoft.com/office/officeart/2005/8/layout/StepDownProcess"/>
    <dgm:cxn modelId="{3A5C27CF-47F9-44DE-B2D7-727923DFF27A}" type="presParOf" srcId="{D4DD5780-9D3F-4053-9D24-7B32F0DD80CB}" destId="{4AA26D64-E968-4F3E-A4B6-72E0894089AF}" srcOrd="3" destOrd="0" presId="urn:microsoft.com/office/officeart/2005/8/layout/StepDownProcess"/>
    <dgm:cxn modelId="{65C2C75E-A678-4355-BD39-6A6C7AEBD996}" type="presParOf" srcId="{D4DD5780-9D3F-4053-9D24-7B32F0DD80CB}" destId="{E1CD335D-F487-47B4-9B5F-061064E60A6F}" srcOrd="4" destOrd="0" presId="urn:microsoft.com/office/officeart/2005/8/layout/StepDownProcess"/>
    <dgm:cxn modelId="{B9739649-8173-4C9C-BC0B-5003F8DB6A02}" type="presParOf" srcId="{E1CD335D-F487-47B4-9B5F-061064E60A6F}" destId="{B6273B33-B999-43C0-8C8E-22885636406F}" srcOrd="0" destOrd="0" presId="urn:microsoft.com/office/officeart/2005/8/layout/StepDownProcess"/>
    <dgm:cxn modelId="{0B4B23BB-2FBB-49F2-8082-E3D448D0817E}" type="presParOf" srcId="{E1CD335D-F487-47B4-9B5F-061064E60A6F}" destId="{223F84BA-CE06-4179-B9F7-E34DF180FE6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69656-8469-41D9-B6A1-C26D684256D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8DEED-DA8A-48B3-B870-3B41BD37228D}">
      <dgm:prSet phldrT="[Text]"/>
      <dgm:spPr/>
      <dgm:t>
        <a:bodyPr/>
        <a:lstStyle/>
        <a:p>
          <a:r>
            <a:rPr lang="en-US" dirty="0"/>
            <a:t>INH</a:t>
          </a:r>
        </a:p>
      </dgm:t>
    </dgm:pt>
    <dgm:pt modelId="{724720F6-8AC1-4285-A794-9FAA47591567}" type="parTrans" cxnId="{0DDB3AA7-6953-4EE8-9107-266202B9C361}">
      <dgm:prSet/>
      <dgm:spPr/>
      <dgm:t>
        <a:bodyPr/>
        <a:lstStyle/>
        <a:p>
          <a:endParaRPr lang="en-US"/>
        </a:p>
      </dgm:t>
    </dgm:pt>
    <dgm:pt modelId="{33F9CE18-E946-447E-BF32-B2F8033846E5}" type="sibTrans" cxnId="{0DDB3AA7-6953-4EE8-9107-266202B9C361}">
      <dgm:prSet/>
      <dgm:spPr/>
      <dgm:t>
        <a:bodyPr/>
        <a:lstStyle/>
        <a:p>
          <a:endParaRPr lang="en-US"/>
        </a:p>
      </dgm:t>
    </dgm:pt>
    <dgm:pt modelId="{12B73DDA-9BD9-4530-AE71-E04E5D302AE4}">
      <dgm:prSet phldrT="[Text]"/>
      <dgm:spPr/>
      <dgm:t>
        <a:bodyPr/>
        <a:lstStyle/>
        <a:p>
          <a:r>
            <a:rPr lang="en-US" dirty="0"/>
            <a:t>Drug interactions!!!</a:t>
          </a:r>
        </a:p>
      </dgm:t>
    </dgm:pt>
    <dgm:pt modelId="{15756D84-C99A-4D18-B758-9EE09E4590F9}" type="parTrans" cxnId="{F59C7986-4B9A-4F53-99B1-3235773E7905}">
      <dgm:prSet/>
      <dgm:spPr/>
      <dgm:t>
        <a:bodyPr/>
        <a:lstStyle/>
        <a:p>
          <a:endParaRPr lang="en-US"/>
        </a:p>
      </dgm:t>
    </dgm:pt>
    <dgm:pt modelId="{037EDBEF-E0F6-4A9B-934F-5DA3CBDF9F25}" type="sibTrans" cxnId="{F59C7986-4B9A-4F53-99B1-3235773E7905}">
      <dgm:prSet/>
      <dgm:spPr/>
      <dgm:t>
        <a:bodyPr/>
        <a:lstStyle/>
        <a:p>
          <a:endParaRPr lang="en-US"/>
        </a:p>
      </dgm:t>
    </dgm:pt>
    <dgm:pt modelId="{EBB597CF-DD4C-4F75-B418-B088564B7B29}">
      <dgm:prSet phldrT="[Text]"/>
      <dgm:spPr/>
      <dgm:t>
        <a:bodyPr/>
        <a:lstStyle/>
        <a:p>
          <a:r>
            <a:rPr lang="en-US" dirty="0"/>
            <a:t>Hepatitis</a:t>
          </a:r>
        </a:p>
      </dgm:t>
    </dgm:pt>
    <dgm:pt modelId="{8EC29478-FD1B-4630-A1A1-DDB7DE2DA0F6}" type="parTrans" cxnId="{1FB07B28-96C3-41EA-B699-C23E0A39E15A}">
      <dgm:prSet/>
      <dgm:spPr/>
      <dgm:t>
        <a:bodyPr/>
        <a:lstStyle/>
        <a:p>
          <a:endParaRPr lang="en-US"/>
        </a:p>
      </dgm:t>
    </dgm:pt>
    <dgm:pt modelId="{9FBBB9BB-F30D-48D3-9D13-7D63ECF69FCB}" type="sibTrans" cxnId="{1FB07B28-96C3-41EA-B699-C23E0A39E15A}">
      <dgm:prSet/>
      <dgm:spPr/>
      <dgm:t>
        <a:bodyPr/>
        <a:lstStyle/>
        <a:p>
          <a:endParaRPr lang="en-US"/>
        </a:p>
      </dgm:t>
    </dgm:pt>
    <dgm:pt modelId="{59FE5617-C113-42F8-B5B9-A7D6C5049C4D}">
      <dgm:prSet phldrT="[Text]"/>
      <dgm:spPr/>
      <dgm:t>
        <a:bodyPr/>
        <a:lstStyle/>
        <a:p>
          <a:r>
            <a:rPr lang="en-US" dirty="0"/>
            <a:t>Pyrazinamide</a:t>
          </a:r>
        </a:p>
      </dgm:t>
    </dgm:pt>
    <dgm:pt modelId="{832C74C2-4FDC-4CCB-982B-EC61301AD777}" type="parTrans" cxnId="{9FB362ED-C04D-475C-A203-D195D22FEF2B}">
      <dgm:prSet/>
      <dgm:spPr/>
      <dgm:t>
        <a:bodyPr/>
        <a:lstStyle/>
        <a:p>
          <a:endParaRPr lang="en-US"/>
        </a:p>
      </dgm:t>
    </dgm:pt>
    <dgm:pt modelId="{A97D363F-6A83-4773-A8A9-B933D450033B}" type="sibTrans" cxnId="{9FB362ED-C04D-475C-A203-D195D22FEF2B}">
      <dgm:prSet/>
      <dgm:spPr/>
      <dgm:t>
        <a:bodyPr/>
        <a:lstStyle/>
        <a:p>
          <a:endParaRPr lang="en-US"/>
        </a:p>
      </dgm:t>
    </dgm:pt>
    <dgm:pt modelId="{5EE0B728-029E-4DF3-976F-F5486EC93FF1}">
      <dgm:prSet phldrT="[Text]"/>
      <dgm:spPr/>
      <dgm:t>
        <a:bodyPr/>
        <a:lstStyle/>
        <a:p>
          <a:r>
            <a:rPr lang="en-US" dirty="0"/>
            <a:t>GI upset</a:t>
          </a:r>
        </a:p>
      </dgm:t>
    </dgm:pt>
    <dgm:pt modelId="{40C2E51A-985C-4188-968F-E12D818DC425}" type="parTrans" cxnId="{339CF3C7-B169-4E3F-80E9-40A1F8F5FB19}">
      <dgm:prSet/>
      <dgm:spPr/>
      <dgm:t>
        <a:bodyPr/>
        <a:lstStyle/>
        <a:p>
          <a:endParaRPr lang="en-US"/>
        </a:p>
      </dgm:t>
    </dgm:pt>
    <dgm:pt modelId="{C653F1F8-229B-4EF2-BB08-D4C0ABA88251}" type="sibTrans" cxnId="{339CF3C7-B169-4E3F-80E9-40A1F8F5FB19}">
      <dgm:prSet/>
      <dgm:spPr/>
      <dgm:t>
        <a:bodyPr/>
        <a:lstStyle/>
        <a:p>
          <a:endParaRPr lang="en-US"/>
        </a:p>
      </dgm:t>
    </dgm:pt>
    <dgm:pt modelId="{86640590-8ACE-4DF8-AA03-3DBDEEB3596A}">
      <dgm:prSet phldrT="[Text]"/>
      <dgm:spPr/>
      <dgm:t>
        <a:bodyPr/>
        <a:lstStyle/>
        <a:p>
          <a:r>
            <a:rPr lang="en-US" dirty="0"/>
            <a:t>Hepatitis</a:t>
          </a:r>
        </a:p>
      </dgm:t>
    </dgm:pt>
    <dgm:pt modelId="{58B26098-276C-42E9-8FD3-C676133189BA}" type="parTrans" cxnId="{1DD5884E-7F4C-4D01-B9EE-58FCA81D584E}">
      <dgm:prSet/>
      <dgm:spPr/>
      <dgm:t>
        <a:bodyPr/>
        <a:lstStyle/>
        <a:p>
          <a:endParaRPr lang="en-US"/>
        </a:p>
      </dgm:t>
    </dgm:pt>
    <dgm:pt modelId="{D38AAC1D-9618-4459-BA36-5DA6CA151ECB}" type="sibTrans" cxnId="{1DD5884E-7F4C-4D01-B9EE-58FCA81D584E}">
      <dgm:prSet/>
      <dgm:spPr/>
      <dgm:t>
        <a:bodyPr/>
        <a:lstStyle/>
        <a:p>
          <a:endParaRPr lang="en-US"/>
        </a:p>
      </dgm:t>
    </dgm:pt>
    <dgm:pt modelId="{915D9DEA-212B-441D-8AD7-2178D015896B}">
      <dgm:prSet phldrT="[Text]"/>
      <dgm:spPr/>
      <dgm:t>
        <a:bodyPr/>
        <a:lstStyle/>
        <a:p>
          <a:r>
            <a:rPr lang="en-US" dirty="0"/>
            <a:t>Ethambutol</a:t>
          </a:r>
        </a:p>
      </dgm:t>
    </dgm:pt>
    <dgm:pt modelId="{5B047091-FCA9-41DE-88FC-8AEFFDCE840B}" type="parTrans" cxnId="{0652A08A-6BE6-4B55-B31E-93279444F46A}">
      <dgm:prSet/>
      <dgm:spPr/>
      <dgm:t>
        <a:bodyPr/>
        <a:lstStyle/>
        <a:p>
          <a:endParaRPr lang="en-US"/>
        </a:p>
      </dgm:t>
    </dgm:pt>
    <dgm:pt modelId="{C41D5980-5E0A-409C-8F58-04088E949BB9}" type="sibTrans" cxnId="{0652A08A-6BE6-4B55-B31E-93279444F46A}">
      <dgm:prSet/>
      <dgm:spPr/>
      <dgm:t>
        <a:bodyPr/>
        <a:lstStyle/>
        <a:p>
          <a:endParaRPr lang="en-US"/>
        </a:p>
      </dgm:t>
    </dgm:pt>
    <dgm:pt modelId="{2D761949-3708-468A-BA75-4AB97403C7A5}">
      <dgm:prSet phldrT="[Text]"/>
      <dgm:spPr/>
      <dgm:t>
        <a:bodyPr/>
        <a:lstStyle/>
        <a:p>
          <a:r>
            <a:rPr lang="en-US" dirty="0"/>
            <a:t>Decreased red-green color discrimination</a:t>
          </a:r>
        </a:p>
      </dgm:t>
    </dgm:pt>
    <dgm:pt modelId="{D6E03C4D-E00A-48B0-959B-C56DB11CC1F3}" type="parTrans" cxnId="{EC56E58F-66C0-410F-BBDD-2F7B740229A2}">
      <dgm:prSet/>
      <dgm:spPr/>
      <dgm:t>
        <a:bodyPr/>
        <a:lstStyle/>
        <a:p>
          <a:endParaRPr lang="en-US"/>
        </a:p>
      </dgm:t>
    </dgm:pt>
    <dgm:pt modelId="{4D1A0344-5D15-4BD2-93DF-6C845C03348F}" type="sibTrans" cxnId="{EC56E58F-66C0-410F-BBDD-2F7B740229A2}">
      <dgm:prSet/>
      <dgm:spPr/>
      <dgm:t>
        <a:bodyPr/>
        <a:lstStyle/>
        <a:p>
          <a:endParaRPr lang="en-US"/>
        </a:p>
      </dgm:t>
    </dgm:pt>
    <dgm:pt modelId="{2F969237-22BD-4628-9022-50F49DA83468}">
      <dgm:prSet phldrT="[Text]"/>
      <dgm:spPr/>
      <dgm:t>
        <a:bodyPr/>
        <a:lstStyle/>
        <a:p>
          <a:r>
            <a:rPr lang="en-US" dirty="0"/>
            <a:t>Decreased visual acuity</a:t>
          </a:r>
        </a:p>
      </dgm:t>
    </dgm:pt>
    <dgm:pt modelId="{263CF71D-A1DB-4FFC-95A3-8151AC7A4A1E}" type="parTrans" cxnId="{51DFC711-8496-4C40-9915-14664FBE6C3C}">
      <dgm:prSet/>
      <dgm:spPr/>
      <dgm:t>
        <a:bodyPr/>
        <a:lstStyle/>
        <a:p>
          <a:endParaRPr lang="en-US"/>
        </a:p>
      </dgm:t>
    </dgm:pt>
    <dgm:pt modelId="{70A86631-05CC-489B-9DCC-C9BA42FC0542}" type="sibTrans" cxnId="{51DFC711-8496-4C40-9915-14664FBE6C3C}">
      <dgm:prSet/>
      <dgm:spPr/>
      <dgm:t>
        <a:bodyPr/>
        <a:lstStyle/>
        <a:p>
          <a:endParaRPr lang="en-US"/>
        </a:p>
      </dgm:t>
    </dgm:pt>
    <dgm:pt modelId="{ECA8946E-80DE-4A30-871C-43CF7EA0117F}">
      <dgm:prSet phldrT="[Text]"/>
      <dgm:spPr/>
      <dgm:t>
        <a:bodyPr/>
        <a:lstStyle/>
        <a:p>
          <a:r>
            <a:rPr lang="en-US" dirty="0"/>
            <a:t>Rifampin</a:t>
          </a:r>
        </a:p>
      </dgm:t>
    </dgm:pt>
    <dgm:pt modelId="{EFEA5AE5-C80A-4A8C-8EE3-648C5C24FFAF}" type="parTrans" cxnId="{A3C94DBF-509E-4F5D-9DC2-F8105C3BD1A8}">
      <dgm:prSet/>
      <dgm:spPr/>
      <dgm:t>
        <a:bodyPr/>
        <a:lstStyle/>
        <a:p>
          <a:endParaRPr lang="en-US"/>
        </a:p>
      </dgm:t>
    </dgm:pt>
    <dgm:pt modelId="{FF848B32-84BB-4DB2-865A-9B4F8ABC4FED}" type="sibTrans" cxnId="{A3C94DBF-509E-4F5D-9DC2-F8105C3BD1A8}">
      <dgm:prSet/>
      <dgm:spPr/>
      <dgm:t>
        <a:bodyPr/>
        <a:lstStyle/>
        <a:p>
          <a:endParaRPr lang="en-US"/>
        </a:p>
      </dgm:t>
    </dgm:pt>
    <dgm:pt modelId="{3A8C8711-80C8-4B3C-86A6-52E3FD71B94E}">
      <dgm:prSet phldrT="[Text]"/>
      <dgm:spPr/>
      <dgm:t>
        <a:bodyPr/>
        <a:lstStyle/>
        <a:p>
          <a:r>
            <a:rPr lang="en-US" dirty="0"/>
            <a:t>AST/ALT elevation, hepatitis</a:t>
          </a:r>
        </a:p>
      </dgm:t>
    </dgm:pt>
    <dgm:pt modelId="{2F17CD43-4FD1-489F-9A54-5A8E9B2AB675}" type="parTrans" cxnId="{181C2A23-897C-4585-81CE-F5D0D1949431}">
      <dgm:prSet/>
      <dgm:spPr/>
      <dgm:t>
        <a:bodyPr/>
        <a:lstStyle/>
        <a:p>
          <a:endParaRPr lang="en-US"/>
        </a:p>
      </dgm:t>
    </dgm:pt>
    <dgm:pt modelId="{C8358A7B-62B3-46EA-91A0-E92900FF6A05}" type="sibTrans" cxnId="{181C2A23-897C-4585-81CE-F5D0D1949431}">
      <dgm:prSet/>
      <dgm:spPr/>
      <dgm:t>
        <a:bodyPr/>
        <a:lstStyle/>
        <a:p>
          <a:endParaRPr lang="en-US"/>
        </a:p>
      </dgm:t>
    </dgm:pt>
    <dgm:pt modelId="{85F799A1-31A4-42FD-B079-956DA24668FD}">
      <dgm:prSet phldrT="[Text]"/>
      <dgm:spPr/>
      <dgm:t>
        <a:bodyPr/>
        <a:lstStyle/>
        <a:p>
          <a:r>
            <a:rPr lang="en-US" dirty="0"/>
            <a:t>Peripheral neuropathy</a:t>
          </a:r>
        </a:p>
      </dgm:t>
    </dgm:pt>
    <dgm:pt modelId="{B43E9E1B-5F46-4A3F-8370-630A916CDE40}" type="parTrans" cxnId="{8EEFABBE-DC2B-450F-8CC7-7EF8CE33566A}">
      <dgm:prSet/>
      <dgm:spPr/>
      <dgm:t>
        <a:bodyPr/>
        <a:lstStyle/>
        <a:p>
          <a:endParaRPr lang="en-US"/>
        </a:p>
      </dgm:t>
    </dgm:pt>
    <dgm:pt modelId="{E014B87F-54EF-4B5A-AB32-ABEBD739BAC1}" type="sibTrans" cxnId="{8EEFABBE-DC2B-450F-8CC7-7EF8CE33566A}">
      <dgm:prSet/>
      <dgm:spPr/>
      <dgm:t>
        <a:bodyPr/>
        <a:lstStyle/>
        <a:p>
          <a:endParaRPr lang="en-US"/>
        </a:p>
      </dgm:t>
    </dgm:pt>
    <dgm:pt modelId="{DCBBF031-D4A4-4CAB-95C8-6770EE77B48D}">
      <dgm:prSet phldrT="[Text]"/>
      <dgm:spPr/>
      <dgm:t>
        <a:bodyPr/>
        <a:lstStyle/>
        <a:p>
          <a:r>
            <a:rPr lang="en-US" dirty="0"/>
            <a:t>Rash</a:t>
          </a:r>
        </a:p>
      </dgm:t>
    </dgm:pt>
    <dgm:pt modelId="{B196E9DF-BAE4-41F3-9AA8-6AC54CB2CCC4}" type="parTrans" cxnId="{87E51BD4-3076-4725-B4C1-38141B58D41C}">
      <dgm:prSet/>
      <dgm:spPr/>
      <dgm:t>
        <a:bodyPr/>
        <a:lstStyle/>
        <a:p>
          <a:endParaRPr lang="en-US"/>
        </a:p>
      </dgm:t>
    </dgm:pt>
    <dgm:pt modelId="{BD907DF2-5A55-49AE-9C5C-D6C6DBDF3DC6}" type="sibTrans" cxnId="{87E51BD4-3076-4725-B4C1-38141B58D41C}">
      <dgm:prSet/>
      <dgm:spPr/>
      <dgm:t>
        <a:bodyPr/>
        <a:lstStyle/>
        <a:p>
          <a:endParaRPr lang="en-US"/>
        </a:p>
      </dgm:t>
    </dgm:pt>
    <dgm:pt modelId="{1D232CB1-EF5F-442B-B030-ADA0EF22CE9F}">
      <dgm:prSet phldrT="[Text]"/>
      <dgm:spPr/>
      <dgm:t>
        <a:bodyPr/>
        <a:lstStyle/>
        <a:p>
          <a:r>
            <a:rPr lang="en-US" dirty="0"/>
            <a:t>Check baseline LFTs, repeat monthly if abnormal, symptoms or risk factors</a:t>
          </a:r>
        </a:p>
      </dgm:t>
    </dgm:pt>
    <dgm:pt modelId="{E41D8A15-A156-4BF8-A359-EF27533D1BE6}" type="parTrans" cxnId="{B42BA9F3-17B2-4748-ABCB-F6A8D4D0EAED}">
      <dgm:prSet/>
      <dgm:spPr/>
      <dgm:t>
        <a:bodyPr/>
        <a:lstStyle/>
        <a:p>
          <a:endParaRPr lang="en-US"/>
        </a:p>
      </dgm:t>
    </dgm:pt>
    <dgm:pt modelId="{7B294531-11DB-4F60-8E02-48DC73A9FDAA}" type="sibTrans" cxnId="{B42BA9F3-17B2-4748-ABCB-F6A8D4D0EAED}">
      <dgm:prSet/>
      <dgm:spPr/>
      <dgm:t>
        <a:bodyPr/>
        <a:lstStyle/>
        <a:p>
          <a:endParaRPr lang="en-US"/>
        </a:p>
      </dgm:t>
    </dgm:pt>
    <dgm:pt modelId="{B857E4BA-DCC2-46FA-B162-54B428C777A0}">
      <dgm:prSet phldrT="[Text]"/>
      <dgm:spPr/>
      <dgm:t>
        <a:bodyPr/>
        <a:lstStyle/>
        <a:p>
          <a:r>
            <a:rPr lang="en-US" dirty="0"/>
            <a:t>GI upset</a:t>
          </a:r>
        </a:p>
      </dgm:t>
    </dgm:pt>
    <dgm:pt modelId="{338E3244-5E8E-4DAD-BF70-CA71FC0E3033}" type="parTrans" cxnId="{25AC2E11-B869-4ACC-94DF-518E9D07DBED}">
      <dgm:prSet/>
      <dgm:spPr/>
      <dgm:t>
        <a:bodyPr/>
        <a:lstStyle/>
        <a:p>
          <a:endParaRPr lang="en-US"/>
        </a:p>
      </dgm:t>
    </dgm:pt>
    <dgm:pt modelId="{0E26CF7B-98A9-4AE3-A7B1-445719CAD23F}" type="sibTrans" cxnId="{25AC2E11-B869-4ACC-94DF-518E9D07DBED}">
      <dgm:prSet/>
      <dgm:spPr/>
      <dgm:t>
        <a:bodyPr/>
        <a:lstStyle/>
        <a:p>
          <a:endParaRPr lang="en-US"/>
        </a:p>
      </dgm:t>
    </dgm:pt>
    <dgm:pt modelId="{88CBA368-E5C1-4D3C-BB2E-4BC0A76C1F46}">
      <dgm:prSet phldrT="[Text]"/>
      <dgm:spPr/>
      <dgm:t>
        <a:bodyPr/>
        <a:lstStyle/>
        <a:p>
          <a:r>
            <a:rPr lang="en-US" dirty="0"/>
            <a:t>Hyperuricemia </a:t>
          </a:r>
        </a:p>
      </dgm:t>
    </dgm:pt>
    <dgm:pt modelId="{E2741D94-2CDB-4B85-86E6-E86F31261A9F}" type="parTrans" cxnId="{2B8EDFE6-E226-4A79-86BC-FA2CA09063AE}">
      <dgm:prSet/>
      <dgm:spPr/>
      <dgm:t>
        <a:bodyPr/>
        <a:lstStyle/>
        <a:p>
          <a:endParaRPr lang="en-US"/>
        </a:p>
      </dgm:t>
    </dgm:pt>
    <dgm:pt modelId="{08305D97-511D-4206-A550-445242617A49}" type="sibTrans" cxnId="{2B8EDFE6-E226-4A79-86BC-FA2CA09063AE}">
      <dgm:prSet/>
      <dgm:spPr/>
      <dgm:t>
        <a:bodyPr/>
        <a:lstStyle/>
        <a:p>
          <a:endParaRPr lang="en-US"/>
        </a:p>
      </dgm:t>
    </dgm:pt>
    <dgm:pt modelId="{0FE3D729-9F52-4DFF-A44C-75D311137168}">
      <dgm:prSet phldrT="[Text]"/>
      <dgm:spPr/>
      <dgm:t>
        <a:bodyPr/>
        <a:lstStyle/>
        <a:p>
          <a:r>
            <a:rPr lang="en-US" dirty="0"/>
            <a:t>Orange secretions (urine, tears)</a:t>
          </a:r>
        </a:p>
      </dgm:t>
    </dgm:pt>
    <dgm:pt modelId="{BE6AEE99-7194-4B67-A175-47EC287D2E39}" type="parTrans" cxnId="{EA6166CC-A91B-48AE-807F-F3A88065E09C}">
      <dgm:prSet/>
      <dgm:spPr/>
      <dgm:t>
        <a:bodyPr/>
        <a:lstStyle/>
        <a:p>
          <a:endParaRPr lang="en-US"/>
        </a:p>
      </dgm:t>
    </dgm:pt>
    <dgm:pt modelId="{A0D793F7-378C-4BC1-94B0-D6A7163AB4B8}" type="sibTrans" cxnId="{EA6166CC-A91B-48AE-807F-F3A88065E09C}">
      <dgm:prSet/>
      <dgm:spPr/>
      <dgm:t>
        <a:bodyPr/>
        <a:lstStyle/>
        <a:p>
          <a:endParaRPr lang="en-US"/>
        </a:p>
      </dgm:t>
    </dgm:pt>
    <dgm:pt modelId="{5C87AED8-0817-4D64-8E0F-779D682FFDF3}" type="pres">
      <dgm:prSet presAssocID="{B4A69656-8469-41D9-B6A1-C26D684256DB}" presName="linearFlow" presStyleCnt="0">
        <dgm:presLayoutVars>
          <dgm:dir/>
          <dgm:animLvl val="lvl"/>
          <dgm:resizeHandles val="exact"/>
        </dgm:presLayoutVars>
      </dgm:prSet>
      <dgm:spPr/>
    </dgm:pt>
    <dgm:pt modelId="{1AB77D8F-148E-4FF7-9A2D-B08E5B39D531}" type="pres">
      <dgm:prSet presAssocID="{1788DEED-DA8A-48B3-B870-3B41BD37228D}" presName="composite" presStyleCnt="0"/>
      <dgm:spPr/>
    </dgm:pt>
    <dgm:pt modelId="{410FE67F-4C88-434B-80E7-92437C1DE530}" type="pres">
      <dgm:prSet presAssocID="{1788DEED-DA8A-48B3-B870-3B41BD37228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F0F5A19-79A9-419D-AC1C-7439608A7F21}" type="pres">
      <dgm:prSet presAssocID="{1788DEED-DA8A-48B3-B870-3B41BD37228D}" presName="descendantText" presStyleLbl="alignAcc1" presStyleIdx="0" presStyleCnt="4" custLinFactNeighborX="0" custLinFactNeighborY="-7">
        <dgm:presLayoutVars>
          <dgm:bulletEnabled val="1"/>
        </dgm:presLayoutVars>
      </dgm:prSet>
      <dgm:spPr/>
    </dgm:pt>
    <dgm:pt modelId="{A3485175-FFB5-4F6C-8B56-75EE6A36DFEF}" type="pres">
      <dgm:prSet presAssocID="{33F9CE18-E946-447E-BF32-B2F8033846E5}" presName="sp" presStyleCnt="0"/>
      <dgm:spPr/>
    </dgm:pt>
    <dgm:pt modelId="{1AE263CB-8305-4C5C-9AC2-0C81B9ED3364}" type="pres">
      <dgm:prSet presAssocID="{ECA8946E-80DE-4A30-871C-43CF7EA0117F}" presName="composite" presStyleCnt="0"/>
      <dgm:spPr/>
    </dgm:pt>
    <dgm:pt modelId="{DF33D0AA-8F2C-4C9E-BB57-1E1F5C12801D}" type="pres">
      <dgm:prSet presAssocID="{ECA8946E-80DE-4A30-871C-43CF7EA0117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A14F481-E7E6-4283-B5FC-708A9E11DF81}" type="pres">
      <dgm:prSet presAssocID="{ECA8946E-80DE-4A30-871C-43CF7EA0117F}" presName="descendantText" presStyleLbl="alignAcc1" presStyleIdx="1" presStyleCnt="4">
        <dgm:presLayoutVars>
          <dgm:bulletEnabled val="1"/>
        </dgm:presLayoutVars>
      </dgm:prSet>
      <dgm:spPr/>
    </dgm:pt>
    <dgm:pt modelId="{6E4749A8-3270-403B-8C11-4F4D1B9930F3}" type="pres">
      <dgm:prSet presAssocID="{FF848B32-84BB-4DB2-865A-9B4F8ABC4FED}" presName="sp" presStyleCnt="0"/>
      <dgm:spPr/>
    </dgm:pt>
    <dgm:pt modelId="{D7E328B4-FD09-48B8-86A2-8EA3236257A5}" type="pres">
      <dgm:prSet presAssocID="{59FE5617-C113-42F8-B5B9-A7D6C5049C4D}" presName="composite" presStyleCnt="0"/>
      <dgm:spPr/>
    </dgm:pt>
    <dgm:pt modelId="{B1B87B71-7A65-4035-8D4D-037D275EB5B0}" type="pres">
      <dgm:prSet presAssocID="{59FE5617-C113-42F8-B5B9-A7D6C5049C4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2C7CC31-CD00-43F0-B6A7-AB9F711052F0}" type="pres">
      <dgm:prSet presAssocID="{59FE5617-C113-42F8-B5B9-A7D6C5049C4D}" presName="descendantText" presStyleLbl="alignAcc1" presStyleIdx="2" presStyleCnt="4">
        <dgm:presLayoutVars>
          <dgm:bulletEnabled val="1"/>
        </dgm:presLayoutVars>
      </dgm:prSet>
      <dgm:spPr/>
    </dgm:pt>
    <dgm:pt modelId="{182E207C-E355-4FC7-9795-92EECA145111}" type="pres">
      <dgm:prSet presAssocID="{A97D363F-6A83-4773-A8A9-B933D450033B}" presName="sp" presStyleCnt="0"/>
      <dgm:spPr/>
    </dgm:pt>
    <dgm:pt modelId="{3E402912-E533-4AB2-A424-57F068E16D81}" type="pres">
      <dgm:prSet presAssocID="{915D9DEA-212B-441D-8AD7-2178D015896B}" presName="composite" presStyleCnt="0"/>
      <dgm:spPr/>
    </dgm:pt>
    <dgm:pt modelId="{09F89903-D702-4152-9C9F-1A88DFC20709}" type="pres">
      <dgm:prSet presAssocID="{915D9DEA-212B-441D-8AD7-2178D015896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B0F3771-1DA6-4AC1-91EC-FC8857ECBE16}" type="pres">
      <dgm:prSet presAssocID="{915D9DEA-212B-441D-8AD7-2178D015896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F517A0F-EACF-4604-9809-B1CC74DB2DF7}" type="presOf" srcId="{88CBA368-E5C1-4D3C-BB2E-4BC0A76C1F46}" destId="{62C7CC31-CD00-43F0-B6A7-AB9F711052F0}" srcOrd="0" destOrd="2" presId="urn:microsoft.com/office/officeart/2005/8/layout/chevron2"/>
    <dgm:cxn modelId="{25AC2E11-B869-4ACC-94DF-518E9D07DBED}" srcId="{ECA8946E-80DE-4A30-871C-43CF7EA0117F}" destId="{B857E4BA-DCC2-46FA-B162-54B428C777A0}" srcOrd="2" destOrd="0" parTransId="{338E3244-5E8E-4DAD-BF70-CA71FC0E3033}" sibTransId="{0E26CF7B-98A9-4AE3-A7B1-445719CAD23F}"/>
    <dgm:cxn modelId="{51DFC711-8496-4C40-9915-14664FBE6C3C}" srcId="{915D9DEA-212B-441D-8AD7-2178D015896B}" destId="{2F969237-22BD-4628-9022-50F49DA83468}" srcOrd="1" destOrd="0" parTransId="{263CF71D-A1DB-4FFC-95A3-8151AC7A4A1E}" sibTransId="{70A86631-05CC-489B-9DCC-C9BA42FC0542}"/>
    <dgm:cxn modelId="{5C67AF20-066D-439D-9B43-B7E16C263892}" type="presOf" srcId="{2D761949-3708-468A-BA75-4AB97403C7A5}" destId="{DB0F3771-1DA6-4AC1-91EC-FC8857ECBE16}" srcOrd="0" destOrd="0" presId="urn:microsoft.com/office/officeart/2005/8/layout/chevron2"/>
    <dgm:cxn modelId="{181C2A23-897C-4585-81CE-F5D0D1949431}" srcId="{1788DEED-DA8A-48B3-B870-3B41BD37228D}" destId="{3A8C8711-80C8-4B3C-86A6-52E3FD71B94E}" srcOrd="0" destOrd="0" parTransId="{2F17CD43-4FD1-489F-9A54-5A8E9B2AB675}" sibTransId="{C8358A7B-62B3-46EA-91A0-E92900FF6A05}"/>
    <dgm:cxn modelId="{1FB07B28-96C3-41EA-B699-C23E0A39E15A}" srcId="{ECA8946E-80DE-4A30-871C-43CF7EA0117F}" destId="{EBB597CF-DD4C-4F75-B418-B088564B7B29}" srcOrd="1" destOrd="0" parTransId="{8EC29478-FD1B-4630-A1A1-DDB7DE2DA0F6}" sibTransId="{9FBBB9BB-F30D-48D3-9D13-7D63ECF69FCB}"/>
    <dgm:cxn modelId="{3D548F3E-C151-4633-8E95-EFC1F1CE9EDF}" type="presOf" srcId="{DCBBF031-D4A4-4CAB-95C8-6770EE77B48D}" destId="{CF0F5A19-79A9-419D-AC1C-7439608A7F21}" srcOrd="0" destOrd="3" presId="urn:microsoft.com/office/officeart/2005/8/layout/chevron2"/>
    <dgm:cxn modelId="{14B91A5C-0EFF-49FA-86BF-C2CC91910E5C}" type="presOf" srcId="{1D232CB1-EF5F-442B-B030-ADA0EF22CE9F}" destId="{CF0F5A19-79A9-419D-AC1C-7439608A7F21}" srcOrd="0" destOrd="1" presId="urn:microsoft.com/office/officeart/2005/8/layout/chevron2"/>
    <dgm:cxn modelId="{797A9C46-AD35-4EAB-AFCC-542BC5509E9A}" type="presOf" srcId="{85F799A1-31A4-42FD-B079-956DA24668FD}" destId="{CF0F5A19-79A9-419D-AC1C-7439608A7F21}" srcOrd="0" destOrd="2" presId="urn:microsoft.com/office/officeart/2005/8/layout/chevron2"/>
    <dgm:cxn modelId="{1DD5884E-7F4C-4D01-B9EE-58FCA81D584E}" srcId="{59FE5617-C113-42F8-B5B9-A7D6C5049C4D}" destId="{86640590-8ACE-4DF8-AA03-3DBDEEB3596A}" srcOrd="1" destOrd="0" parTransId="{58B26098-276C-42E9-8FD3-C676133189BA}" sibTransId="{D38AAC1D-9618-4459-BA36-5DA6CA151ECB}"/>
    <dgm:cxn modelId="{D3C85654-3EF5-46E3-B300-7F5A7D23FF7C}" type="presOf" srcId="{B4A69656-8469-41D9-B6A1-C26D684256DB}" destId="{5C87AED8-0817-4D64-8E0F-779D682FFDF3}" srcOrd="0" destOrd="0" presId="urn:microsoft.com/office/officeart/2005/8/layout/chevron2"/>
    <dgm:cxn modelId="{80E0BA74-5F92-4E7C-B521-437ABC941E07}" type="presOf" srcId="{12B73DDA-9BD9-4530-AE71-E04E5D302AE4}" destId="{CA14F481-E7E6-4283-B5FC-708A9E11DF81}" srcOrd="0" destOrd="0" presId="urn:microsoft.com/office/officeart/2005/8/layout/chevron2"/>
    <dgm:cxn modelId="{E8D6C255-B29E-4D44-892B-BC0A03FD8830}" type="presOf" srcId="{EBB597CF-DD4C-4F75-B418-B088564B7B29}" destId="{CA14F481-E7E6-4283-B5FC-708A9E11DF81}" srcOrd="0" destOrd="1" presId="urn:microsoft.com/office/officeart/2005/8/layout/chevron2"/>
    <dgm:cxn modelId="{8E60CA7A-6EEE-4DC8-90D2-3B94D653F2D1}" type="presOf" srcId="{86640590-8ACE-4DF8-AA03-3DBDEEB3596A}" destId="{62C7CC31-CD00-43F0-B6A7-AB9F711052F0}" srcOrd="0" destOrd="1" presId="urn:microsoft.com/office/officeart/2005/8/layout/chevron2"/>
    <dgm:cxn modelId="{F59C7986-4B9A-4F53-99B1-3235773E7905}" srcId="{ECA8946E-80DE-4A30-871C-43CF7EA0117F}" destId="{12B73DDA-9BD9-4530-AE71-E04E5D302AE4}" srcOrd="0" destOrd="0" parTransId="{15756D84-C99A-4D18-B758-9EE09E4590F9}" sibTransId="{037EDBEF-E0F6-4A9B-934F-5DA3CBDF9F25}"/>
    <dgm:cxn modelId="{0652A08A-6BE6-4B55-B31E-93279444F46A}" srcId="{B4A69656-8469-41D9-B6A1-C26D684256DB}" destId="{915D9DEA-212B-441D-8AD7-2178D015896B}" srcOrd="3" destOrd="0" parTransId="{5B047091-FCA9-41DE-88FC-8AEFFDCE840B}" sibTransId="{C41D5980-5E0A-409C-8F58-04088E949BB9}"/>
    <dgm:cxn modelId="{EC56E58F-66C0-410F-BBDD-2F7B740229A2}" srcId="{915D9DEA-212B-441D-8AD7-2178D015896B}" destId="{2D761949-3708-468A-BA75-4AB97403C7A5}" srcOrd="0" destOrd="0" parTransId="{D6E03C4D-E00A-48B0-959B-C56DB11CC1F3}" sibTransId="{4D1A0344-5D15-4BD2-93DF-6C845C03348F}"/>
    <dgm:cxn modelId="{E993809B-C810-4DB6-85BE-2FCFE0DE7B7C}" type="presOf" srcId="{ECA8946E-80DE-4A30-871C-43CF7EA0117F}" destId="{DF33D0AA-8F2C-4C9E-BB57-1E1F5C12801D}" srcOrd="0" destOrd="0" presId="urn:microsoft.com/office/officeart/2005/8/layout/chevron2"/>
    <dgm:cxn modelId="{0DDB3AA7-6953-4EE8-9107-266202B9C361}" srcId="{B4A69656-8469-41D9-B6A1-C26D684256DB}" destId="{1788DEED-DA8A-48B3-B870-3B41BD37228D}" srcOrd="0" destOrd="0" parTransId="{724720F6-8AC1-4285-A794-9FAA47591567}" sibTransId="{33F9CE18-E946-447E-BF32-B2F8033846E5}"/>
    <dgm:cxn modelId="{66C81AB5-E2B8-4C42-BD96-2E262CEE7C67}" type="presOf" srcId="{0FE3D729-9F52-4DFF-A44C-75D311137168}" destId="{CA14F481-E7E6-4283-B5FC-708A9E11DF81}" srcOrd="0" destOrd="3" presId="urn:microsoft.com/office/officeart/2005/8/layout/chevron2"/>
    <dgm:cxn modelId="{5B8632BB-4229-4BF2-AFB4-FC1DC1471FBB}" type="presOf" srcId="{59FE5617-C113-42F8-B5B9-A7D6C5049C4D}" destId="{B1B87B71-7A65-4035-8D4D-037D275EB5B0}" srcOrd="0" destOrd="0" presId="urn:microsoft.com/office/officeart/2005/8/layout/chevron2"/>
    <dgm:cxn modelId="{27602ABE-B1BD-4ABF-9E77-3F1AD33BAC40}" type="presOf" srcId="{5EE0B728-029E-4DF3-976F-F5486EC93FF1}" destId="{62C7CC31-CD00-43F0-B6A7-AB9F711052F0}" srcOrd="0" destOrd="0" presId="urn:microsoft.com/office/officeart/2005/8/layout/chevron2"/>
    <dgm:cxn modelId="{8EEFABBE-DC2B-450F-8CC7-7EF8CE33566A}" srcId="{1788DEED-DA8A-48B3-B870-3B41BD37228D}" destId="{85F799A1-31A4-42FD-B079-956DA24668FD}" srcOrd="1" destOrd="0" parTransId="{B43E9E1B-5F46-4A3F-8370-630A916CDE40}" sibTransId="{E014B87F-54EF-4B5A-AB32-ABEBD739BAC1}"/>
    <dgm:cxn modelId="{A3C94DBF-509E-4F5D-9DC2-F8105C3BD1A8}" srcId="{B4A69656-8469-41D9-B6A1-C26D684256DB}" destId="{ECA8946E-80DE-4A30-871C-43CF7EA0117F}" srcOrd="1" destOrd="0" parTransId="{EFEA5AE5-C80A-4A8C-8EE3-648C5C24FFAF}" sibTransId="{FF848B32-84BB-4DB2-865A-9B4F8ABC4FED}"/>
    <dgm:cxn modelId="{339CF3C7-B169-4E3F-80E9-40A1F8F5FB19}" srcId="{59FE5617-C113-42F8-B5B9-A7D6C5049C4D}" destId="{5EE0B728-029E-4DF3-976F-F5486EC93FF1}" srcOrd="0" destOrd="0" parTransId="{40C2E51A-985C-4188-968F-E12D818DC425}" sibTransId="{C653F1F8-229B-4EF2-BB08-D4C0ABA88251}"/>
    <dgm:cxn modelId="{EA6166CC-A91B-48AE-807F-F3A88065E09C}" srcId="{ECA8946E-80DE-4A30-871C-43CF7EA0117F}" destId="{0FE3D729-9F52-4DFF-A44C-75D311137168}" srcOrd="3" destOrd="0" parTransId="{BE6AEE99-7194-4B67-A175-47EC287D2E39}" sibTransId="{A0D793F7-378C-4BC1-94B0-D6A7163AB4B8}"/>
    <dgm:cxn modelId="{87E51BD4-3076-4725-B4C1-38141B58D41C}" srcId="{1788DEED-DA8A-48B3-B870-3B41BD37228D}" destId="{DCBBF031-D4A4-4CAB-95C8-6770EE77B48D}" srcOrd="2" destOrd="0" parTransId="{B196E9DF-BAE4-41F3-9AA8-6AC54CB2CCC4}" sibTransId="{BD907DF2-5A55-49AE-9C5C-D6C6DBDF3DC6}"/>
    <dgm:cxn modelId="{7768DFE2-C06F-4806-9301-098E1C47F4F0}" type="presOf" srcId="{1788DEED-DA8A-48B3-B870-3B41BD37228D}" destId="{410FE67F-4C88-434B-80E7-92437C1DE530}" srcOrd="0" destOrd="0" presId="urn:microsoft.com/office/officeart/2005/8/layout/chevron2"/>
    <dgm:cxn modelId="{2B8EDFE6-E226-4A79-86BC-FA2CA09063AE}" srcId="{59FE5617-C113-42F8-B5B9-A7D6C5049C4D}" destId="{88CBA368-E5C1-4D3C-BB2E-4BC0A76C1F46}" srcOrd="2" destOrd="0" parTransId="{E2741D94-2CDB-4B85-86E6-E86F31261A9F}" sibTransId="{08305D97-511D-4206-A550-445242617A49}"/>
    <dgm:cxn modelId="{555E1AE8-7148-4348-84CF-6E160E1AE9F7}" type="presOf" srcId="{B857E4BA-DCC2-46FA-B162-54B428C777A0}" destId="{CA14F481-E7E6-4283-B5FC-708A9E11DF81}" srcOrd="0" destOrd="2" presId="urn:microsoft.com/office/officeart/2005/8/layout/chevron2"/>
    <dgm:cxn modelId="{9FB362ED-C04D-475C-A203-D195D22FEF2B}" srcId="{B4A69656-8469-41D9-B6A1-C26D684256DB}" destId="{59FE5617-C113-42F8-B5B9-A7D6C5049C4D}" srcOrd="2" destOrd="0" parTransId="{832C74C2-4FDC-4CCB-982B-EC61301AD777}" sibTransId="{A97D363F-6A83-4773-A8A9-B933D450033B}"/>
    <dgm:cxn modelId="{B42BA9F3-17B2-4748-ABCB-F6A8D4D0EAED}" srcId="{3A8C8711-80C8-4B3C-86A6-52E3FD71B94E}" destId="{1D232CB1-EF5F-442B-B030-ADA0EF22CE9F}" srcOrd="0" destOrd="0" parTransId="{E41D8A15-A156-4BF8-A359-EF27533D1BE6}" sibTransId="{7B294531-11DB-4F60-8E02-48DC73A9FDAA}"/>
    <dgm:cxn modelId="{961617FD-D569-4D00-8C2D-C025F7073F93}" type="presOf" srcId="{915D9DEA-212B-441D-8AD7-2178D015896B}" destId="{09F89903-D702-4152-9C9F-1A88DFC20709}" srcOrd="0" destOrd="0" presId="urn:microsoft.com/office/officeart/2005/8/layout/chevron2"/>
    <dgm:cxn modelId="{2EC59FFE-C315-4422-9A4E-897F25640874}" type="presOf" srcId="{2F969237-22BD-4628-9022-50F49DA83468}" destId="{DB0F3771-1DA6-4AC1-91EC-FC8857ECBE16}" srcOrd="0" destOrd="1" presId="urn:microsoft.com/office/officeart/2005/8/layout/chevron2"/>
    <dgm:cxn modelId="{912C3BFF-7A86-4154-8CCD-634B0FAFD865}" type="presOf" srcId="{3A8C8711-80C8-4B3C-86A6-52E3FD71B94E}" destId="{CF0F5A19-79A9-419D-AC1C-7439608A7F21}" srcOrd="0" destOrd="0" presId="urn:microsoft.com/office/officeart/2005/8/layout/chevron2"/>
    <dgm:cxn modelId="{91F1CCD1-17D8-4A11-AAA4-A96EC7FE09E3}" type="presParOf" srcId="{5C87AED8-0817-4D64-8E0F-779D682FFDF3}" destId="{1AB77D8F-148E-4FF7-9A2D-B08E5B39D531}" srcOrd="0" destOrd="0" presId="urn:microsoft.com/office/officeart/2005/8/layout/chevron2"/>
    <dgm:cxn modelId="{3640D6A7-DB15-4E26-92E1-60F839FDBCA0}" type="presParOf" srcId="{1AB77D8F-148E-4FF7-9A2D-B08E5B39D531}" destId="{410FE67F-4C88-434B-80E7-92437C1DE530}" srcOrd="0" destOrd="0" presId="urn:microsoft.com/office/officeart/2005/8/layout/chevron2"/>
    <dgm:cxn modelId="{61F0EAFD-4A8F-406A-87F7-1C24031CF0CA}" type="presParOf" srcId="{1AB77D8F-148E-4FF7-9A2D-B08E5B39D531}" destId="{CF0F5A19-79A9-419D-AC1C-7439608A7F21}" srcOrd="1" destOrd="0" presId="urn:microsoft.com/office/officeart/2005/8/layout/chevron2"/>
    <dgm:cxn modelId="{E963E090-375C-464D-8211-26301D806136}" type="presParOf" srcId="{5C87AED8-0817-4D64-8E0F-779D682FFDF3}" destId="{A3485175-FFB5-4F6C-8B56-75EE6A36DFEF}" srcOrd="1" destOrd="0" presId="urn:microsoft.com/office/officeart/2005/8/layout/chevron2"/>
    <dgm:cxn modelId="{87E31367-E3C5-4A19-911F-05FE3E687501}" type="presParOf" srcId="{5C87AED8-0817-4D64-8E0F-779D682FFDF3}" destId="{1AE263CB-8305-4C5C-9AC2-0C81B9ED3364}" srcOrd="2" destOrd="0" presId="urn:microsoft.com/office/officeart/2005/8/layout/chevron2"/>
    <dgm:cxn modelId="{2FE4DA23-BED6-492E-8A47-DE8F29FAE1FD}" type="presParOf" srcId="{1AE263CB-8305-4C5C-9AC2-0C81B9ED3364}" destId="{DF33D0AA-8F2C-4C9E-BB57-1E1F5C12801D}" srcOrd="0" destOrd="0" presId="urn:microsoft.com/office/officeart/2005/8/layout/chevron2"/>
    <dgm:cxn modelId="{0177F486-F307-4ED1-A923-0B3FCD225048}" type="presParOf" srcId="{1AE263CB-8305-4C5C-9AC2-0C81B9ED3364}" destId="{CA14F481-E7E6-4283-B5FC-708A9E11DF81}" srcOrd="1" destOrd="0" presId="urn:microsoft.com/office/officeart/2005/8/layout/chevron2"/>
    <dgm:cxn modelId="{2CDCF4E9-8FA9-4CAD-B904-1A2F5800B722}" type="presParOf" srcId="{5C87AED8-0817-4D64-8E0F-779D682FFDF3}" destId="{6E4749A8-3270-403B-8C11-4F4D1B9930F3}" srcOrd="3" destOrd="0" presId="urn:microsoft.com/office/officeart/2005/8/layout/chevron2"/>
    <dgm:cxn modelId="{BA707DA0-7DF4-454C-A072-DBF9564BAC2E}" type="presParOf" srcId="{5C87AED8-0817-4D64-8E0F-779D682FFDF3}" destId="{D7E328B4-FD09-48B8-86A2-8EA3236257A5}" srcOrd="4" destOrd="0" presId="urn:microsoft.com/office/officeart/2005/8/layout/chevron2"/>
    <dgm:cxn modelId="{6300DDFE-D012-4EF7-AE22-DFE5BA6FA74E}" type="presParOf" srcId="{D7E328B4-FD09-48B8-86A2-8EA3236257A5}" destId="{B1B87B71-7A65-4035-8D4D-037D275EB5B0}" srcOrd="0" destOrd="0" presId="urn:microsoft.com/office/officeart/2005/8/layout/chevron2"/>
    <dgm:cxn modelId="{A16146F7-E596-4044-A313-72653B1052FC}" type="presParOf" srcId="{D7E328B4-FD09-48B8-86A2-8EA3236257A5}" destId="{62C7CC31-CD00-43F0-B6A7-AB9F711052F0}" srcOrd="1" destOrd="0" presId="urn:microsoft.com/office/officeart/2005/8/layout/chevron2"/>
    <dgm:cxn modelId="{C7FDF8AB-96DF-4191-9C91-A114D5FA8E22}" type="presParOf" srcId="{5C87AED8-0817-4D64-8E0F-779D682FFDF3}" destId="{182E207C-E355-4FC7-9795-92EECA145111}" srcOrd="5" destOrd="0" presId="urn:microsoft.com/office/officeart/2005/8/layout/chevron2"/>
    <dgm:cxn modelId="{3A3E6CE0-AF81-47E4-A721-BA6CC303D660}" type="presParOf" srcId="{5C87AED8-0817-4D64-8E0F-779D682FFDF3}" destId="{3E402912-E533-4AB2-A424-57F068E16D81}" srcOrd="6" destOrd="0" presId="urn:microsoft.com/office/officeart/2005/8/layout/chevron2"/>
    <dgm:cxn modelId="{4D0A34F5-A153-4FC7-B377-AFDD1C062172}" type="presParOf" srcId="{3E402912-E533-4AB2-A424-57F068E16D81}" destId="{09F89903-D702-4152-9C9F-1A88DFC20709}" srcOrd="0" destOrd="0" presId="urn:microsoft.com/office/officeart/2005/8/layout/chevron2"/>
    <dgm:cxn modelId="{2770A343-9DBC-4B60-8DBB-296CF1FE417B}" type="presParOf" srcId="{3E402912-E533-4AB2-A424-57F068E16D81}" destId="{DB0F3771-1DA6-4AC1-91EC-FC8857ECBE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E6FE-0D5E-41BD-9C06-C02E7BDF594D}">
      <dsp:nvSpPr>
        <dsp:cNvPr id="0" name=""/>
        <dsp:cNvSpPr/>
      </dsp:nvSpPr>
      <dsp:spPr>
        <a:xfrm rot="5400000">
          <a:off x="1290668" y="1541050"/>
          <a:ext cx="1581893" cy="2265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C0392-88E6-40FA-A3BA-63E78B6EEF55}">
      <dsp:nvSpPr>
        <dsp:cNvPr id="0" name=""/>
        <dsp:cNvSpPr/>
      </dsp:nvSpPr>
      <dsp:spPr>
        <a:xfrm>
          <a:off x="606394" y="34680"/>
          <a:ext cx="2662977" cy="18639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Inhalation of droplet</a:t>
          </a:r>
        </a:p>
      </dsp:txBody>
      <dsp:txXfrm>
        <a:off x="697403" y="125689"/>
        <a:ext cx="2480959" cy="1681979"/>
      </dsp:txXfrm>
    </dsp:sp>
    <dsp:sp modelId="{31FCA7C6-57A8-4E2D-B737-CD19FABDCA10}">
      <dsp:nvSpPr>
        <dsp:cNvPr id="0" name=""/>
        <dsp:cNvSpPr/>
      </dsp:nvSpPr>
      <dsp:spPr>
        <a:xfrm>
          <a:off x="3265798" y="169277"/>
          <a:ext cx="3705110" cy="172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Contain multiple bacilli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Reach terminal airspaces and multiply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Sub-pleural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Lower parts of upper lobes/upper parts of lower/middle lobes</a:t>
          </a:r>
        </a:p>
      </dsp:txBody>
      <dsp:txXfrm>
        <a:off x="3265798" y="169277"/>
        <a:ext cx="3705110" cy="1729868"/>
      </dsp:txXfrm>
    </dsp:sp>
    <dsp:sp modelId="{7E02FEDD-771C-4C85-99AF-FC2E6432375C}">
      <dsp:nvSpPr>
        <dsp:cNvPr id="0" name=""/>
        <dsp:cNvSpPr/>
      </dsp:nvSpPr>
      <dsp:spPr>
        <a:xfrm rot="5400000">
          <a:off x="3712372" y="3822610"/>
          <a:ext cx="1581893" cy="19016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EFBC9-DC45-4EE8-AD59-F24CE58BD796}">
      <dsp:nvSpPr>
        <dsp:cNvPr id="0" name=""/>
        <dsp:cNvSpPr/>
      </dsp:nvSpPr>
      <dsp:spPr>
        <a:xfrm>
          <a:off x="3238681" y="2128565"/>
          <a:ext cx="2662977" cy="18639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Macrophages ingest bacilli</a:t>
          </a:r>
        </a:p>
      </dsp:txBody>
      <dsp:txXfrm>
        <a:off x="3329690" y="2219574"/>
        <a:ext cx="2480959" cy="1681979"/>
      </dsp:txXfrm>
    </dsp:sp>
    <dsp:sp modelId="{AD9A5BB6-FFA4-488F-B89D-B1F5B38895CE}">
      <dsp:nvSpPr>
        <dsp:cNvPr id="0" name=""/>
        <dsp:cNvSpPr/>
      </dsp:nvSpPr>
      <dsp:spPr>
        <a:xfrm>
          <a:off x="5964875" y="2335447"/>
          <a:ext cx="2987275" cy="15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May eliminate small numbers of bacilli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Multiplication destroys macrophages</a:t>
          </a:r>
        </a:p>
      </dsp:txBody>
      <dsp:txXfrm>
        <a:off x="5964875" y="2335447"/>
        <a:ext cx="2987275" cy="1506565"/>
      </dsp:txXfrm>
    </dsp:sp>
    <dsp:sp modelId="{B6273B33-B999-43C0-8C8E-22885636406F}">
      <dsp:nvSpPr>
        <dsp:cNvPr id="0" name=""/>
        <dsp:cNvSpPr/>
      </dsp:nvSpPr>
      <dsp:spPr>
        <a:xfrm>
          <a:off x="5459537" y="4395923"/>
          <a:ext cx="2662977" cy="18639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Cellular immunity develops (usually)</a:t>
          </a:r>
        </a:p>
      </dsp:txBody>
      <dsp:txXfrm>
        <a:off x="5550546" y="4486932"/>
        <a:ext cx="2480959" cy="1681979"/>
      </dsp:txXfrm>
    </dsp:sp>
    <dsp:sp modelId="{223F84BA-CE06-4179-B9F7-E34DF180FE6C}">
      <dsp:nvSpPr>
        <dsp:cNvPr id="0" name=""/>
        <dsp:cNvSpPr/>
      </dsp:nvSpPr>
      <dsp:spPr>
        <a:xfrm>
          <a:off x="8118580" y="4050415"/>
          <a:ext cx="3270280" cy="213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TST/IGRA +, only evidence of infection in most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Less common: pulmonary focus/regional lymph nodes necrosis and calcification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Rare: Tiny foci of viable bacilli persist</a:t>
          </a:r>
        </a:p>
      </dsp:txBody>
      <dsp:txXfrm>
        <a:off x="8118580" y="4050415"/>
        <a:ext cx="3270280" cy="2138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FE67F-4C88-434B-80E7-92437C1DE530}">
      <dsp:nvSpPr>
        <dsp:cNvPr id="0" name=""/>
        <dsp:cNvSpPr/>
      </dsp:nvSpPr>
      <dsp:spPr>
        <a:xfrm rot="5400000">
          <a:off x="-219414" y="219478"/>
          <a:ext cx="1462764" cy="10239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INH</a:t>
          </a:r>
        </a:p>
      </dsp:txBody>
      <dsp:txXfrm rot="-5400000">
        <a:off x="1" y="512032"/>
        <a:ext cx="1023935" cy="438829"/>
      </dsp:txXfrm>
    </dsp:sp>
    <dsp:sp modelId="{CF0F5A19-79A9-419D-AC1C-7439608A7F21}">
      <dsp:nvSpPr>
        <dsp:cNvPr id="0" name=""/>
        <dsp:cNvSpPr/>
      </dsp:nvSpPr>
      <dsp:spPr>
        <a:xfrm rot="5400000">
          <a:off x="4099510" y="-3075575"/>
          <a:ext cx="950797" cy="71019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AST/ALT elevation, hepatitis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Check baseline LFTs, repeat monthly if abnormal, symptoms or risk factors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Peripheral neuropathy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Rash</a:t>
          </a:r>
        </a:p>
      </dsp:txBody>
      <dsp:txXfrm rot="-5400000">
        <a:off x="1023935" y="46414"/>
        <a:ext cx="7055533" cy="857969"/>
      </dsp:txXfrm>
    </dsp:sp>
    <dsp:sp modelId="{DF33D0AA-8F2C-4C9E-BB57-1E1F5C12801D}">
      <dsp:nvSpPr>
        <dsp:cNvPr id="0" name=""/>
        <dsp:cNvSpPr/>
      </dsp:nvSpPr>
      <dsp:spPr>
        <a:xfrm rot="5400000">
          <a:off x="-219414" y="1537599"/>
          <a:ext cx="1462764" cy="10239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Rifampin</a:t>
          </a:r>
        </a:p>
      </dsp:txBody>
      <dsp:txXfrm rot="-5400000">
        <a:off x="1" y="1830153"/>
        <a:ext cx="1023935" cy="438829"/>
      </dsp:txXfrm>
    </dsp:sp>
    <dsp:sp modelId="{CA14F481-E7E6-4283-B5FC-708A9E11DF81}">
      <dsp:nvSpPr>
        <dsp:cNvPr id="0" name=""/>
        <dsp:cNvSpPr/>
      </dsp:nvSpPr>
      <dsp:spPr>
        <a:xfrm rot="5400000">
          <a:off x="4099510" y="-1757390"/>
          <a:ext cx="950797" cy="71019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Drug interactions!!!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Hepatitis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GI upset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Orange secretions (urine, tears)</a:t>
          </a:r>
        </a:p>
      </dsp:txBody>
      <dsp:txXfrm rot="-5400000">
        <a:off x="1023935" y="1364599"/>
        <a:ext cx="7055533" cy="857969"/>
      </dsp:txXfrm>
    </dsp:sp>
    <dsp:sp modelId="{B1B87B71-7A65-4035-8D4D-037D275EB5B0}">
      <dsp:nvSpPr>
        <dsp:cNvPr id="0" name=""/>
        <dsp:cNvSpPr/>
      </dsp:nvSpPr>
      <dsp:spPr>
        <a:xfrm rot="5400000">
          <a:off x="-219414" y="2855720"/>
          <a:ext cx="1462764" cy="10239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Pyrazinamide</a:t>
          </a:r>
        </a:p>
      </dsp:txBody>
      <dsp:txXfrm rot="-5400000">
        <a:off x="1" y="3148274"/>
        <a:ext cx="1023935" cy="438829"/>
      </dsp:txXfrm>
    </dsp:sp>
    <dsp:sp modelId="{62C7CC31-CD00-43F0-B6A7-AB9F711052F0}">
      <dsp:nvSpPr>
        <dsp:cNvPr id="0" name=""/>
        <dsp:cNvSpPr/>
      </dsp:nvSpPr>
      <dsp:spPr>
        <a:xfrm rot="5400000">
          <a:off x="4099510" y="-439269"/>
          <a:ext cx="950797" cy="71019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GI upset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Hepatitis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Hyperuricemia </a:t>
          </a:r>
        </a:p>
      </dsp:txBody>
      <dsp:txXfrm rot="-5400000">
        <a:off x="1023935" y="2682720"/>
        <a:ext cx="7055533" cy="857969"/>
      </dsp:txXfrm>
    </dsp:sp>
    <dsp:sp modelId="{09F89903-D702-4152-9C9F-1A88DFC20709}">
      <dsp:nvSpPr>
        <dsp:cNvPr id="0" name=""/>
        <dsp:cNvSpPr/>
      </dsp:nvSpPr>
      <dsp:spPr>
        <a:xfrm rot="5400000">
          <a:off x="-219414" y="4173841"/>
          <a:ext cx="1462764" cy="10239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Ethambutol</a:t>
          </a:r>
        </a:p>
      </dsp:txBody>
      <dsp:txXfrm rot="-5400000">
        <a:off x="1" y="4466395"/>
        <a:ext cx="1023935" cy="438829"/>
      </dsp:txXfrm>
    </dsp:sp>
    <dsp:sp modelId="{DB0F3771-1DA6-4AC1-91EC-FC8857ECBE16}">
      <dsp:nvSpPr>
        <dsp:cNvPr id="0" name=""/>
        <dsp:cNvSpPr/>
      </dsp:nvSpPr>
      <dsp:spPr>
        <a:xfrm rot="5400000">
          <a:off x="4099510" y="878851"/>
          <a:ext cx="950797" cy="71019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Decreased red-green color discrimination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Decreased visual acuity</a:t>
          </a:r>
        </a:p>
      </dsp:txBody>
      <dsp:txXfrm rot="-5400000">
        <a:off x="1023935" y="4000840"/>
        <a:ext cx="7055533" cy="857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9446-30B9-407A-93F6-BC9BD7134E3A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9987-4B0D-4073-81F6-F7E469A8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4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</a:t>
            </a:r>
            <a:r>
              <a:rPr lang="en-US" dirty="0" err="1"/>
              <a:t>tubeculoma</a:t>
            </a:r>
            <a:r>
              <a:rPr lang="en-US" dirty="0"/>
              <a:t>,</a:t>
            </a:r>
            <a:r>
              <a:rPr lang="en-US" baseline="0" dirty="0"/>
              <a:t> spinal meningitis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9987-4B0D-4073-81F6-F7E469A826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47" y="770467"/>
            <a:ext cx="10779492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797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39" y="4206876"/>
            <a:ext cx="9225798" cy="1645920"/>
          </a:xfrm>
        </p:spPr>
        <p:txBody>
          <a:bodyPr>
            <a:normAutofit/>
          </a:bodyPr>
          <a:lstStyle>
            <a:lvl1pPr marL="0" indent="0" algn="l">
              <a:buNone/>
              <a:defRPr sz="3199">
                <a:solidFill>
                  <a:schemeClr val="bg1"/>
                </a:solidFill>
                <a:latin typeface="+mj-lt"/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8A432C8-69A7-458B-9684-2BFA64B31948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2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5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1673" y="695325"/>
            <a:ext cx="262821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324" y="714376"/>
            <a:ext cx="7732286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0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tjernigan\Desktop\KUMC_ppt_template\murphy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4"/>
          <a:stretch/>
        </p:blipFill>
        <p:spPr bwMode="auto">
          <a:xfrm>
            <a:off x="3102441" y="-2275"/>
            <a:ext cx="9086386" cy="68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7794" y="-2275"/>
            <a:ext cx="5000151" cy="6860276"/>
          </a:xfrm>
          <a:custGeom>
            <a:avLst/>
            <a:gdLst>
              <a:gd name="connsiteX0" fmla="*/ 0 w 3128749"/>
              <a:gd name="connsiteY0" fmla="*/ 0 h 6858000"/>
              <a:gd name="connsiteX1" fmla="*/ 3128749 w 3128749"/>
              <a:gd name="connsiteY1" fmla="*/ 0 h 6858000"/>
              <a:gd name="connsiteX2" fmla="*/ 3128749 w 3128749"/>
              <a:gd name="connsiteY2" fmla="*/ 6858000 h 6858000"/>
              <a:gd name="connsiteX3" fmla="*/ 0 w 3128749"/>
              <a:gd name="connsiteY3" fmla="*/ 6858000 h 6858000"/>
              <a:gd name="connsiteX4" fmla="*/ 0 w 3128749"/>
              <a:gd name="connsiteY4" fmla="*/ 0 h 6858000"/>
              <a:gd name="connsiteX0" fmla="*/ 0 w 4998492"/>
              <a:gd name="connsiteY0" fmla="*/ 0 h 6858000"/>
              <a:gd name="connsiteX1" fmla="*/ 4998492 w 4998492"/>
              <a:gd name="connsiteY1" fmla="*/ 0 h 6858000"/>
              <a:gd name="connsiteX2" fmla="*/ 3128749 w 4998492"/>
              <a:gd name="connsiteY2" fmla="*/ 6858000 h 6858000"/>
              <a:gd name="connsiteX3" fmla="*/ 0 w 4998492"/>
              <a:gd name="connsiteY3" fmla="*/ 6858000 h 6858000"/>
              <a:gd name="connsiteX4" fmla="*/ 0 w 49984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492" h="6858000">
                <a:moveTo>
                  <a:pt x="0" y="0"/>
                </a:moveTo>
                <a:lnTo>
                  <a:pt x="4998492" y="0"/>
                </a:lnTo>
                <a:lnTo>
                  <a:pt x="312874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0412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8552309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8724209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8896107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>
            <a:off x="9068004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9239902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9411800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9583698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9755596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9927494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10099392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0271290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10443188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10615085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10786985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H="1">
            <a:off x="10958883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1130780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11302678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11474576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flipH="1">
            <a:off x="11646474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>
            <a:off x="11818383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Users\tjernigan\Desktop\KUMC_ppt_template\dk blue confetti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3"/>
          <a:stretch/>
        </p:blipFill>
        <p:spPr bwMode="auto">
          <a:xfrm>
            <a:off x="596901" y="1"/>
            <a:ext cx="1203325" cy="9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jernigan\Desktop\KUMC_ppt_template\ku red confetti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3"/>
          <a:stretch/>
        </p:blipFill>
        <p:spPr bwMode="auto">
          <a:xfrm>
            <a:off x="8151813" y="5715002"/>
            <a:ext cx="12033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S:\PMP\Printing\EPS Files\Med Center Logos NEW\KUMC Logos\KUMC\MedCntr_REV_UnitHorz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1" y="5917597"/>
            <a:ext cx="2132178" cy="5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07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tjernigan\Desktop\KUMC_ppt_template\HEB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50861" b="15498"/>
          <a:stretch/>
        </p:blipFill>
        <p:spPr bwMode="auto">
          <a:xfrm>
            <a:off x="7784666" y="0"/>
            <a:ext cx="4405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"/>
          <p:cNvSpPr/>
          <p:nvPr userDrawn="1"/>
        </p:nvSpPr>
        <p:spPr>
          <a:xfrm>
            <a:off x="5789613" y="-2275"/>
            <a:ext cx="5000151" cy="6860276"/>
          </a:xfrm>
          <a:custGeom>
            <a:avLst/>
            <a:gdLst>
              <a:gd name="connsiteX0" fmla="*/ 0 w 3128749"/>
              <a:gd name="connsiteY0" fmla="*/ 0 h 6858000"/>
              <a:gd name="connsiteX1" fmla="*/ 3128749 w 3128749"/>
              <a:gd name="connsiteY1" fmla="*/ 0 h 6858000"/>
              <a:gd name="connsiteX2" fmla="*/ 3128749 w 3128749"/>
              <a:gd name="connsiteY2" fmla="*/ 6858000 h 6858000"/>
              <a:gd name="connsiteX3" fmla="*/ 0 w 3128749"/>
              <a:gd name="connsiteY3" fmla="*/ 6858000 h 6858000"/>
              <a:gd name="connsiteX4" fmla="*/ 0 w 3128749"/>
              <a:gd name="connsiteY4" fmla="*/ 0 h 6858000"/>
              <a:gd name="connsiteX0" fmla="*/ 0 w 4998492"/>
              <a:gd name="connsiteY0" fmla="*/ 0 h 6858000"/>
              <a:gd name="connsiteX1" fmla="*/ 4998492 w 4998492"/>
              <a:gd name="connsiteY1" fmla="*/ 0 h 6858000"/>
              <a:gd name="connsiteX2" fmla="*/ 3128749 w 4998492"/>
              <a:gd name="connsiteY2" fmla="*/ 6858000 h 6858000"/>
              <a:gd name="connsiteX3" fmla="*/ 0 w 4998492"/>
              <a:gd name="connsiteY3" fmla="*/ 6858000 h 6858000"/>
              <a:gd name="connsiteX4" fmla="*/ 0 w 49984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492" h="6858000">
                <a:moveTo>
                  <a:pt x="0" y="0"/>
                </a:moveTo>
                <a:lnTo>
                  <a:pt x="4998492" y="0"/>
                </a:lnTo>
                <a:lnTo>
                  <a:pt x="312874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C:\Users\tjernigan\Desktop\KUMC_ppt_template\ku red confetti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9"/>
          <a:stretch/>
        </p:blipFill>
        <p:spPr bwMode="auto">
          <a:xfrm>
            <a:off x="-11113" y="5969855"/>
            <a:ext cx="540513" cy="8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tjernigan\Desktop\KUMC_ppt_template\ku yellow confetti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5"/>
          <a:stretch/>
        </p:blipFill>
        <p:spPr bwMode="auto">
          <a:xfrm>
            <a:off x="9691688" y="0"/>
            <a:ext cx="120332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tjernigan\Desktop\KUMC_ppt_template\ku gray confetti.pn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3"/>
          <a:stretch/>
        </p:blipFill>
        <p:spPr bwMode="auto">
          <a:xfrm>
            <a:off x="9580522" y="-2275"/>
            <a:ext cx="434150" cy="5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tjernigan\Desktop\KUMC_ppt_template\dk blue triangle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89012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S:\PMP\Printing\EPS Files\Med Center Logos NEW\KUMC Logos\KUMC\MedCntr_REV_UnitHorz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33" y="6125324"/>
            <a:ext cx="1563258" cy="4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jernigan\Desktop\KUMC_ppt_template\HEB5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38"/>
          <a:stretch/>
        </p:blipFill>
        <p:spPr bwMode="auto">
          <a:xfrm>
            <a:off x="8459596" y="13138"/>
            <a:ext cx="3729229" cy="68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"/>
          <p:cNvSpPr/>
          <p:nvPr userDrawn="1"/>
        </p:nvSpPr>
        <p:spPr>
          <a:xfrm>
            <a:off x="5789613" y="-2275"/>
            <a:ext cx="5000151" cy="6860276"/>
          </a:xfrm>
          <a:custGeom>
            <a:avLst/>
            <a:gdLst>
              <a:gd name="connsiteX0" fmla="*/ 0 w 3128749"/>
              <a:gd name="connsiteY0" fmla="*/ 0 h 6858000"/>
              <a:gd name="connsiteX1" fmla="*/ 3128749 w 3128749"/>
              <a:gd name="connsiteY1" fmla="*/ 0 h 6858000"/>
              <a:gd name="connsiteX2" fmla="*/ 3128749 w 3128749"/>
              <a:gd name="connsiteY2" fmla="*/ 6858000 h 6858000"/>
              <a:gd name="connsiteX3" fmla="*/ 0 w 3128749"/>
              <a:gd name="connsiteY3" fmla="*/ 6858000 h 6858000"/>
              <a:gd name="connsiteX4" fmla="*/ 0 w 3128749"/>
              <a:gd name="connsiteY4" fmla="*/ 0 h 6858000"/>
              <a:gd name="connsiteX0" fmla="*/ 0 w 4998492"/>
              <a:gd name="connsiteY0" fmla="*/ 0 h 6858000"/>
              <a:gd name="connsiteX1" fmla="*/ 4998492 w 4998492"/>
              <a:gd name="connsiteY1" fmla="*/ 0 h 6858000"/>
              <a:gd name="connsiteX2" fmla="*/ 3128749 w 4998492"/>
              <a:gd name="connsiteY2" fmla="*/ 6858000 h 6858000"/>
              <a:gd name="connsiteX3" fmla="*/ 0 w 4998492"/>
              <a:gd name="connsiteY3" fmla="*/ 6858000 h 6858000"/>
              <a:gd name="connsiteX4" fmla="*/ 0 w 49984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492" h="6858000">
                <a:moveTo>
                  <a:pt x="0" y="0"/>
                </a:moveTo>
                <a:lnTo>
                  <a:pt x="4998492" y="0"/>
                </a:lnTo>
                <a:lnTo>
                  <a:pt x="312874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9" name="Picture 11" descr="S:\PMP\Printing\EPS Files\Med Center Logos NEW\KUMC Logos\KUMC\MedCntr_REV_UnitHorz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33" y="6125324"/>
            <a:ext cx="1563258" cy="4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jernigan\Desktop\KUMC_ppt_template\red triangle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-2275"/>
            <a:ext cx="989013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jernigan\Desktop\KUMC_ppt_template\dk blue confetti.pn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5"/>
          <a:stretch/>
        </p:blipFill>
        <p:spPr bwMode="auto">
          <a:xfrm>
            <a:off x="9752013" y="0"/>
            <a:ext cx="120332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jernigan\Desktop\KUMC_ppt_template\ku yellow confetti.pn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1"/>
          <a:stretch/>
        </p:blipFill>
        <p:spPr bwMode="auto">
          <a:xfrm>
            <a:off x="9582010" y="-2275"/>
            <a:ext cx="474803" cy="5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jernigan\Desktop\KUMC_ppt_template\ku gray confetti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4"/>
          <a:stretch/>
        </p:blipFill>
        <p:spPr bwMode="auto">
          <a:xfrm>
            <a:off x="-1587" y="5969854"/>
            <a:ext cx="521549" cy="8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2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-10035" y="429905"/>
            <a:ext cx="10178567" cy="478435"/>
          </a:xfrm>
          <a:custGeom>
            <a:avLst/>
            <a:gdLst>
              <a:gd name="connsiteX0" fmla="*/ 0 w 7467600"/>
              <a:gd name="connsiteY0" fmla="*/ 0 h 685800"/>
              <a:gd name="connsiteX1" fmla="*/ 7467600 w 7467600"/>
              <a:gd name="connsiteY1" fmla="*/ 0 h 685800"/>
              <a:gd name="connsiteX2" fmla="*/ 7467600 w 7467600"/>
              <a:gd name="connsiteY2" fmla="*/ 685800 h 685800"/>
              <a:gd name="connsiteX3" fmla="*/ 0 w 7467600"/>
              <a:gd name="connsiteY3" fmla="*/ 685800 h 685800"/>
              <a:gd name="connsiteX4" fmla="*/ 0 w 7467600"/>
              <a:gd name="connsiteY4" fmla="*/ 0 h 685800"/>
              <a:gd name="connsiteX0" fmla="*/ 0 w 7647308"/>
              <a:gd name="connsiteY0" fmla="*/ 5286 h 691086"/>
              <a:gd name="connsiteX1" fmla="*/ 7647308 w 7647308"/>
              <a:gd name="connsiteY1" fmla="*/ 0 h 691086"/>
              <a:gd name="connsiteX2" fmla="*/ 7467600 w 7647308"/>
              <a:gd name="connsiteY2" fmla="*/ 691086 h 691086"/>
              <a:gd name="connsiteX3" fmla="*/ 0 w 7647308"/>
              <a:gd name="connsiteY3" fmla="*/ 691086 h 691086"/>
              <a:gd name="connsiteX4" fmla="*/ 0 w 7647308"/>
              <a:gd name="connsiteY4" fmla="*/ 5286 h 691086"/>
              <a:gd name="connsiteX0" fmla="*/ 0 w 7647308"/>
              <a:gd name="connsiteY0" fmla="*/ 5286 h 691086"/>
              <a:gd name="connsiteX1" fmla="*/ 7647308 w 7647308"/>
              <a:gd name="connsiteY1" fmla="*/ 0 h 691086"/>
              <a:gd name="connsiteX2" fmla="*/ 7467600 w 7647308"/>
              <a:gd name="connsiteY2" fmla="*/ 691086 h 691086"/>
              <a:gd name="connsiteX3" fmla="*/ 0 w 7647308"/>
              <a:gd name="connsiteY3" fmla="*/ 478435 h 691086"/>
              <a:gd name="connsiteX4" fmla="*/ 0 w 7647308"/>
              <a:gd name="connsiteY4" fmla="*/ 5286 h 691086"/>
              <a:gd name="connsiteX0" fmla="*/ 0 w 7647308"/>
              <a:gd name="connsiteY0" fmla="*/ 5286 h 478435"/>
              <a:gd name="connsiteX1" fmla="*/ 7647308 w 7647308"/>
              <a:gd name="connsiteY1" fmla="*/ 0 h 478435"/>
              <a:gd name="connsiteX2" fmla="*/ 7520763 w 7647308"/>
              <a:gd name="connsiteY2" fmla="*/ 467802 h 478435"/>
              <a:gd name="connsiteX3" fmla="*/ 0 w 7647308"/>
              <a:gd name="connsiteY3" fmla="*/ 478435 h 478435"/>
              <a:gd name="connsiteX4" fmla="*/ 0 w 7647308"/>
              <a:gd name="connsiteY4" fmla="*/ 5286 h 47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7308" h="478435">
                <a:moveTo>
                  <a:pt x="0" y="5286"/>
                </a:moveTo>
                <a:lnTo>
                  <a:pt x="7647308" y="0"/>
                </a:lnTo>
                <a:lnTo>
                  <a:pt x="7520763" y="467802"/>
                </a:lnTo>
                <a:lnTo>
                  <a:pt x="0" y="478435"/>
                </a:lnTo>
                <a:lnTo>
                  <a:pt x="0" y="5286"/>
                </a:lnTo>
                <a:close/>
              </a:path>
            </a:pathLst>
          </a:cu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F0A2C"/>
              </a:solidFill>
            </a:endParaRPr>
          </a:p>
        </p:txBody>
      </p:sp>
      <p:pic>
        <p:nvPicPr>
          <p:cNvPr id="5122" name="Picture 2" descr="S:\PMP\Printing\EPS Files\Med Center Logos NEW\KUMC Logos\KUMC\MedCntr_1C_UnitHorz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33" y="6125323"/>
            <a:ext cx="1563258" cy="4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jernigan\Desktop\KUMC_ppt_template\ku yellow confetti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4" y="5318"/>
            <a:ext cx="495171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 rot="900000" flipV="1">
            <a:off x="760413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900000" flipV="1">
            <a:off x="944059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900000" flipV="1">
            <a:off x="1127708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900000" flipV="1">
            <a:off x="1311356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900000" flipV="1">
            <a:off x="1495004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900000" flipV="1">
            <a:off x="1678652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900000" flipV="1">
            <a:off x="1862300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900000" flipV="1">
            <a:off x="2045948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900000" flipV="1">
            <a:off x="2229597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900000" flipV="1">
            <a:off x="2413243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900000" flipV="1">
            <a:off x="2596892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900000" flipV="1">
            <a:off x="2964188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900000" flipV="1">
            <a:off x="3331484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900000" flipV="1">
            <a:off x="3882427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900000" flipV="1">
            <a:off x="4066076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900000" flipV="1">
            <a:off x="4249724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900000" flipV="1">
            <a:off x="4433372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rot="900000" flipV="1">
            <a:off x="4617020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900000" flipV="1">
            <a:off x="4800668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900000" flipV="1">
            <a:off x="4984316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900000" flipV="1">
            <a:off x="5167964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rot="900000" flipV="1">
            <a:off x="5351613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900000" flipV="1">
            <a:off x="5535259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900000" flipV="1">
            <a:off x="5718908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900000" flipV="1">
            <a:off x="5902566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rot="900000" flipV="1">
            <a:off x="2780540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900000" flipV="1">
            <a:off x="3147836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900000" flipV="1">
            <a:off x="3515132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rot="900000" flipV="1">
            <a:off x="3698781" y="6562727"/>
            <a:ext cx="0" cy="304801"/>
          </a:xfrm>
          <a:prstGeom prst="line">
            <a:avLst/>
          </a:prstGeom>
          <a:ln w="15875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4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-10035" y="429905"/>
            <a:ext cx="10178567" cy="478435"/>
          </a:xfrm>
          <a:custGeom>
            <a:avLst/>
            <a:gdLst>
              <a:gd name="connsiteX0" fmla="*/ 0 w 7467600"/>
              <a:gd name="connsiteY0" fmla="*/ 0 h 685800"/>
              <a:gd name="connsiteX1" fmla="*/ 7467600 w 7467600"/>
              <a:gd name="connsiteY1" fmla="*/ 0 h 685800"/>
              <a:gd name="connsiteX2" fmla="*/ 7467600 w 7467600"/>
              <a:gd name="connsiteY2" fmla="*/ 685800 h 685800"/>
              <a:gd name="connsiteX3" fmla="*/ 0 w 7467600"/>
              <a:gd name="connsiteY3" fmla="*/ 685800 h 685800"/>
              <a:gd name="connsiteX4" fmla="*/ 0 w 7467600"/>
              <a:gd name="connsiteY4" fmla="*/ 0 h 685800"/>
              <a:gd name="connsiteX0" fmla="*/ 0 w 7647308"/>
              <a:gd name="connsiteY0" fmla="*/ 5286 h 691086"/>
              <a:gd name="connsiteX1" fmla="*/ 7647308 w 7647308"/>
              <a:gd name="connsiteY1" fmla="*/ 0 h 691086"/>
              <a:gd name="connsiteX2" fmla="*/ 7467600 w 7647308"/>
              <a:gd name="connsiteY2" fmla="*/ 691086 h 691086"/>
              <a:gd name="connsiteX3" fmla="*/ 0 w 7647308"/>
              <a:gd name="connsiteY3" fmla="*/ 691086 h 691086"/>
              <a:gd name="connsiteX4" fmla="*/ 0 w 7647308"/>
              <a:gd name="connsiteY4" fmla="*/ 5286 h 691086"/>
              <a:gd name="connsiteX0" fmla="*/ 0 w 7647308"/>
              <a:gd name="connsiteY0" fmla="*/ 5286 h 691086"/>
              <a:gd name="connsiteX1" fmla="*/ 7647308 w 7647308"/>
              <a:gd name="connsiteY1" fmla="*/ 0 h 691086"/>
              <a:gd name="connsiteX2" fmla="*/ 7467600 w 7647308"/>
              <a:gd name="connsiteY2" fmla="*/ 691086 h 691086"/>
              <a:gd name="connsiteX3" fmla="*/ 0 w 7647308"/>
              <a:gd name="connsiteY3" fmla="*/ 478435 h 691086"/>
              <a:gd name="connsiteX4" fmla="*/ 0 w 7647308"/>
              <a:gd name="connsiteY4" fmla="*/ 5286 h 691086"/>
              <a:gd name="connsiteX0" fmla="*/ 0 w 7647308"/>
              <a:gd name="connsiteY0" fmla="*/ 5286 h 478435"/>
              <a:gd name="connsiteX1" fmla="*/ 7647308 w 7647308"/>
              <a:gd name="connsiteY1" fmla="*/ 0 h 478435"/>
              <a:gd name="connsiteX2" fmla="*/ 7520763 w 7647308"/>
              <a:gd name="connsiteY2" fmla="*/ 467802 h 478435"/>
              <a:gd name="connsiteX3" fmla="*/ 0 w 7647308"/>
              <a:gd name="connsiteY3" fmla="*/ 478435 h 478435"/>
              <a:gd name="connsiteX4" fmla="*/ 0 w 7647308"/>
              <a:gd name="connsiteY4" fmla="*/ 5286 h 47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7308" h="478435">
                <a:moveTo>
                  <a:pt x="0" y="5286"/>
                </a:moveTo>
                <a:lnTo>
                  <a:pt x="7647308" y="0"/>
                </a:lnTo>
                <a:lnTo>
                  <a:pt x="7520763" y="467802"/>
                </a:lnTo>
                <a:lnTo>
                  <a:pt x="0" y="478435"/>
                </a:lnTo>
                <a:lnTo>
                  <a:pt x="0" y="5286"/>
                </a:lnTo>
                <a:close/>
              </a:path>
            </a:pathLst>
          </a:cu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F0A2C"/>
              </a:solidFill>
            </a:endParaRPr>
          </a:p>
        </p:txBody>
      </p:sp>
      <p:pic>
        <p:nvPicPr>
          <p:cNvPr id="6146" name="Picture 2" descr="C:\Users\tjernigan\Desktop\KUMC_ppt_template\ku blue confett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4" y="5317"/>
            <a:ext cx="495171" cy="13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PMP\Printing\EPS Files\Med Center Logos NEW\KUMC Logos\KUMC\MedCntr_1C_UnitHorz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33" y="6125323"/>
            <a:ext cx="1563258" cy="4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rot="900000" flipV="1">
            <a:off x="760413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900000" flipV="1">
            <a:off x="944059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900000" flipV="1">
            <a:off x="1127708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900000" flipV="1">
            <a:off x="1311356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900000" flipV="1">
            <a:off x="1495004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900000" flipV="1">
            <a:off x="1678652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900000" flipV="1">
            <a:off x="1862300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900000" flipV="1">
            <a:off x="2045948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900000" flipV="1">
            <a:off x="2229597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900000" flipV="1">
            <a:off x="2413243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900000" flipV="1">
            <a:off x="2596892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900000" flipV="1">
            <a:off x="2964188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900000" flipV="1">
            <a:off x="3331484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900000" flipV="1">
            <a:off x="3882427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900000" flipV="1">
            <a:off x="4066076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900000" flipV="1">
            <a:off x="4249724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rot="900000" flipV="1">
            <a:off x="4433372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900000" flipV="1">
            <a:off x="4617020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900000" flipV="1">
            <a:off x="4800668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900000" flipV="1">
            <a:off x="4984316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rot="900000" flipV="1">
            <a:off x="5167964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900000" flipV="1">
            <a:off x="5351613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900000" flipV="1">
            <a:off x="5535259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900000" flipV="1">
            <a:off x="5718908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rot="900000" flipV="1">
            <a:off x="5902566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900000" flipV="1">
            <a:off x="2780540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900000" flipV="1">
            <a:off x="3147836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rot="900000" flipV="1">
            <a:off x="3515132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900000" flipV="1">
            <a:off x="3698781" y="6562727"/>
            <a:ext cx="0" cy="304801"/>
          </a:xfrm>
          <a:prstGeom prst="line">
            <a:avLst/>
          </a:prstGeom>
          <a:ln w="15875">
            <a:solidFill>
              <a:srgbClr val="003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8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jernigan\Desktop\KUMC_ppt_template\HEB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 r="26896" b="8677"/>
          <a:stretch/>
        </p:blipFill>
        <p:spPr bwMode="auto">
          <a:xfrm>
            <a:off x="3071533" y="2"/>
            <a:ext cx="91172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7794" y="-2275"/>
            <a:ext cx="5000151" cy="6860276"/>
          </a:xfrm>
          <a:custGeom>
            <a:avLst/>
            <a:gdLst>
              <a:gd name="connsiteX0" fmla="*/ 0 w 3128749"/>
              <a:gd name="connsiteY0" fmla="*/ 0 h 6858000"/>
              <a:gd name="connsiteX1" fmla="*/ 3128749 w 3128749"/>
              <a:gd name="connsiteY1" fmla="*/ 0 h 6858000"/>
              <a:gd name="connsiteX2" fmla="*/ 3128749 w 3128749"/>
              <a:gd name="connsiteY2" fmla="*/ 6858000 h 6858000"/>
              <a:gd name="connsiteX3" fmla="*/ 0 w 3128749"/>
              <a:gd name="connsiteY3" fmla="*/ 6858000 h 6858000"/>
              <a:gd name="connsiteX4" fmla="*/ 0 w 3128749"/>
              <a:gd name="connsiteY4" fmla="*/ 0 h 6858000"/>
              <a:gd name="connsiteX0" fmla="*/ 0 w 4998492"/>
              <a:gd name="connsiteY0" fmla="*/ 0 h 6858000"/>
              <a:gd name="connsiteX1" fmla="*/ 4998492 w 4998492"/>
              <a:gd name="connsiteY1" fmla="*/ 0 h 6858000"/>
              <a:gd name="connsiteX2" fmla="*/ 3128749 w 4998492"/>
              <a:gd name="connsiteY2" fmla="*/ 6858000 h 6858000"/>
              <a:gd name="connsiteX3" fmla="*/ 0 w 4998492"/>
              <a:gd name="connsiteY3" fmla="*/ 6858000 h 6858000"/>
              <a:gd name="connsiteX4" fmla="*/ 0 w 49984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492" h="6858000">
                <a:moveTo>
                  <a:pt x="0" y="0"/>
                </a:moveTo>
                <a:lnTo>
                  <a:pt x="4998492" y="0"/>
                </a:lnTo>
                <a:lnTo>
                  <a:pt x="312874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0412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8552309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8724209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8896107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>
            <a:off x="9068004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9239902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9411800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9583698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9755596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9927494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10099392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0271290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10443188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10615085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10786985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H="1">
            <a:off x="10958883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1130780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11302678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11474576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flipH="1">
            <a:off x="11646474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>
            <a:off x="11818383" y="-228600"/>
            <a:ext cx="295830" cy="1219199"/>
          </a:xfrm>
          <a:prstGeom prst="line">
            <a:avLst/>
          </a:prstGeom>
          <a:ln w="15875">
            <a:solidFill>
              <a:srgbClr val="DFE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Users\tjernigan\Desktop\KUMC_ppt_template\dk blue confetti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3"/>
          <a:stretch/>
        </p:blipFill>
        <p:spPr bwMode="auto">
          <a:xfrm>
            <a:off x="596901" y="1"/>
            <a:ext cx="1203325" cy="9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jernigan\Desktop\KUMC_ppt_template\ku red confetti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18"/>
          <a:stretch/>
        </p:blipFill>
        <p:spPr bwMode="auto">
          <a:xfrm>
            <a:off x="8810138" y="6125324"/>
            <a:ext cx="1203325" cy="7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S:\PMP\Printing\EPS Files\Med Center Logos NEW\KUMC Logos\KUMC\MedCntr_REV_UnitHorz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33" y="6125324"/>
            <a:ext cx="1563258" cy="4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58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jernigan\Desktop\KUMC_ppt_template\HEB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b="16140"/>
          <a:stretch/>
        </p:blipFill>
        <p:spPr bwMode="auto">
          <a:xfrm>
            <a:off x="-1" y="0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jernigan\Desktop\KUMC_ppt_template\ku red confetti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7"/>
          <a:stretch/>
        </p:blipFill>
        <p:spPr bwMode="auto">
          <a:xfrm>
            <a:off x="10590213" y="-35627"/>
            <a:ext cx="1203325" cy="14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jernigan\Desktop\KUMC_ppt_template\dk blue confetti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8"/>
          <a:stretch/>
        </p:blipFill>
        <p:spPr bwMode="auto">
          <a:xfrm>
            <a:off x="608013" y="5598978"/>
            <a:ext cx="1981200" cy="12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:\PMP\Printing\EPS Files\Med Center Logos NEW\KUMC Logos\KUMC\MedCntr_REV_UnitHorz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33" y="6125324"/>
            <a:ext cx="1563258" cy="4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30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jernigan\Desktop\KUMC_ppt_template\hemenway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b="9959"/>
          <a:stretch/>
        </p:blipFill>
        <p:spPr bwMode="auto">
          <a:xfrm>
            <a:off x="-24334" y="1"/>
            <a:ext cx="12213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jernigan\Desktop\KUMC_ppt_template\ku yellow confetti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8"/>
          <a:stretch/>
        </p:blipFill>
        <p:spPr bwMode="auto">
          <a:xfrm>
            <a:off x="608013" y="5598980"/>
            <a:ext cx="1981200" cy="125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jernigan\Desktop\KUMC_ppt_template\dk blue confetti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3"/>
          <a:stretch/>
        </p:blipFill>
        <p:spPr bwMode="auto">
          <a:xfrm>
            <a:off x="10590213" y="0"/>
            <a:ext cx="1203325" cy="142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:\PMP\Printing\EPS Files\Med Center Logos NEW\KUMC Logos\KUMC\MedCntr_REV_UnitHorz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33" y="6125324"/>
            <a:ext cx="1563258" cy="4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3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49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jernigan\Desktop\KUMC_ppt_template\campus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r="19540"/>
          <a:stretch/>
        </p:blipFill>
        <p:spPr bwMode="auto">
          <a:xfrm>
            <a:off x="0" y="2"/>
            <a:ext cx="12188825" cy="68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 rot="5400000" flipH="1">
            <a:off x="155297" y="2430183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5400000" flipH="1">
            <a:off x="155297" y="2655048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rot="5400000" flipH="1">
            <a:off x="155297" y="2879913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rot="5400000" flipH="1">
            <a:off x="155297" y="3104777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rot="5400000" flipH="1">
            <a:off x="155297" y="3329643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rot="5400000" flipH="1">
            <a:off x="155297" y="3554508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rot="5400000" flipH="1">
            <a:off x="155297" y="3779373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rot="5400000" flipH="1">
            <a:off x="155297" y="4004238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 flipH="1">
            <a:off x="155297" y="4229103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rot="5400000" flipH="1">
            <a:off x="155297" y="4453968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rot="5400000" flipH="1">
            <a:off x="155297" y="4678833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rot="5400000" flipH="1">
            <a:off x="155297" y="4903698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 rot="5400000" flipH="1">
            <a:off x="155297" y="5128563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rot="5400000" flipH="1">
            <a:off x="155297" y="5353428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 userDrawn="1"/>
        </p:nvCxnSpPr>
        <p:spPr>
          <a:xfrm rot="5400000" flipH="1">
            <a:off x="155297" y="5578293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 rot="5400000" flipH="1">
            <a:off x="155297" y="5803158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rot="5400000" flipH="1">
            <a:off x="155297" y="6028023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 rot="5400000" flipH="1">
            <a:off x="155297" y="6252887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rot="5400000" flipH="1">
            <a:off x="155297" y="2205318"/>
            <a:ext cx="295830" cy="1219198"/>
          </a:xfrm>
          <a:prstGeom prst="line">
            <a:avLst/>
          </a:prstGeom>
          <a:ln w="15875">
            <a:solidFill>
              <a:srgbClr val="FF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3" descr="C:\Users\tjernigan\Desktop\KUMC_ppt_template\dk yellow confetti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1"/>
          <a:stretch/>
        </p:blipFill>
        <p:spPr bwMode="auto">
          <a:xfrm>
            <a:off x="8527979" y="0"/>
            <a:ext cx="1203325" cy="21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C:\Users\tjernigan\Desktop\KUMC_ppt_template\lt blue confetti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7"/>
          <a:stretch/>
        </p:blipFill>
        <p:spPr bwMode="auto">
          <a:xfrm>
            <a:off x="2970212" y="5738162"/>
            <a:ext cx="910765" cy="11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5" descr="C:\Users\tjernigan\Desktop\KUMC_ppt_template\ku red confetti.pn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6"/>
          <a:stretch/>
        </p:blipFill>
        <p:spPr bwMode="auto">
          <a:xfrm>
            <a:off x="9371488" y="2"/>
            <a:ext cx="729631" cy="15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S:\PMP\Printing\EPS Files\Med Center Logos NEW\KUMC Logos\KUMC\MedCntr_REV_UnitHorz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33" y="6125324"/>
            <a:ext cx="1563258" cy="4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8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47" y="767419"/>
            <a:ext cx="10777969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797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38" y="4204209"/>
            <a:ext cx="9223893" cy="1645920"/>
          </a:xfrm>
        </p:spPr>
        <p:txBody>
          <a:bodyPr anchor="t"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4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480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764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6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40467"/>
            <a:ext cx="4662226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80" y="2753084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6043" y="2038435"/>
            <a:ext cx="4662226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6043" y="2750990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6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8016" y="0"/>
            <a:ext cx="45708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9253" y="542282"/>
            <a:ext cx="3382399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99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1" y="762000"/>
            <a:ext cx="6094413" cy="45720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3827" y="2511813"/>
            <a:ext cx="3397635" cy="3126987"/>
          </a:xfr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99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6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55" y="5418668"/>
            <a:ext cx="10777969" cy="613283"/>
          </a:xfrm>
        </p:spPr>
        <p:txBody>
          <a:bodyPr anchor="b">
            <a:normAutofit/>
          </a:bodyPr>
          <a:lstStyle>
            <a:lvl1pPr>
              <a:defRPr sz="31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88825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1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80" y="5909735"/>
            <a:ext cx="9226941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BDC1E59-17DD-41CE-97CA-624A472382D4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2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11680"/>
            <a:ext cx="107509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2" y="6412447"/>
            <a:ext cx="411372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June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6554697"/>
            <a:ext cx="502789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44" y="5876413"/>
            <a:ext cx="2925318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297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8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664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6" r:id="rId19"/>
    <p:sldLayoutId id="2147483667" r:id="rId20"/>
  </p:sldLayoutIdLs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5398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368" indent="-342797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475" indent="-548475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99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713" indent="-822713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6951" indent="-109695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64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58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52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46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tb/publications/global_report/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b/publications/global_report/e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youtu.be/UKV8Zn7x0w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8DBE92-2331-4285-8226-D398190D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5071" y="1067403"/>
            <a:ext cx="5828950" cy="4723194"/>
          </a:xfrm>
        </p:spPr>
        <p:txBody>
          <a:bodyPr anchor="ctr">
            <a:normAutofit/>
          </a:bodyPr>
          <a:lstStyle/>
          <a:p>
            <a:r>
              <a:rPr lang="en-US" sz="7100"/>
              <a:t>Tuberculosis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802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235" y="1067403"/>
            <a:ext cx="2759138" cy="472319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Infectious Diseases Elective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2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53" y="216784"/>
            <a:ext cx="10769970" cy="1658198"/>
          </a:xfrm>
        </p:spPr>
        <p:txBody>
          <a:bodyPr/>
          <a:lstStyle/>
          <a:p>
            <a:r>
              <a:rPr lang="en-US" dirty="0"/>
              <a:t>Chronic  (classic) Pulmonary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56" y="1960802"/>
            <a:ext cx="7802402" cy="4486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Pneumonitis -&gt; inflammatory response in a sensitized host leads to alveolar exudate/infiltrates</a:t>
            </a:r>
          </a:p>
          <a:p>
            <a:pPr marL="0" indent="0">
              <a:buNone/>
            </a:pPr>
            <a:r>
              <a:rPr lang="en-US" dirty="0"/>
              <a:t>Waxing and waning radiographic findings</a:t>
            </a:r>
          </a:p>
          <a:p>
            <a:pPr marL="0" indent="0">
              <a:buNone/>
            </a:pPr>
            <a:r>
              <a:rPr lang="en-US" dirty="0"/>
              <a:t>Caseous necrosis surrounded by epithelioid cells, granulation tissue and eventually fibrosis</a:t>
            </a:r>
          </a:p>
          <a:p>
            <a:pPr marL="0" indent="0">
              <a:buNone/>
            </a:pPr>
            <a:r>
              <a:rPr lang="en-US" dirty="0"/>
              <a:t>Can become encapsulated and heal but caseation tends to liquify and drain into the bronchial tree -&gt; additional lung foci develop</a:t>
            </a:r>
          </a:p>
          <a:p>
            <a:pPr marL="0" indent="0">
              <a:buNone/>
            </a:pPr>
            <a:r>
              <a:rPr lang="en-US" dirty="0"/>
              <a:t>Bacillary multiplication in the cavity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62" y="1874982"/>
            <a:ext cx="3909685" cy="29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36863" y="4807477"/>
            <a:ext cx="390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Asymmetrical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Upper lobe (lower if HIV)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Caseation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Fibrosis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Cavitation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Calcified nearby lymph node: </a:t>
            </a:r>
            <a:r>
              <a:rPr lang="en-US" i="1" dirty="0" err="1"/>
              <a:t>Ghon</a:t>
            </a:r>
            <a:r>
              <a:rPr lang="en-US" i="1" dirty="0"/>
              <a:t> complex</a:t>
            </a:r>
          </a:p>
        </p:txBody>
      </p:sp>
    </p:spTree>
    <p:extLst>
      <p:ext uri="{BB962C8B-B14F-4D97-AF65-F5344CB8AC3E}">
        <p14:creationId xmlns:p14="http://schemas.microsoft.com/office/powerpoint/2010/main" val="6526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1" y="742462"/>
            <a:ext cx="5080732" cy="508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66103"/>
            <a:ext cx="60007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5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Pulmonary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Symptoms</a:t>
            </a:r>
          </a:p>
          <a:p>
            <a:pPr lvl="1"/>
            <a:r>
              <a:rPr lang="en-US" dirty="0"/>
              <a:t>Occasionally brief symptoms with initial infection</a:t>
            </a:r>
          </a:p>
          <a:p>
            <a:pPr lvl="1"/>
            <a:r>
              <a:rPr lang="en-US" dirty="0"/>
              <a:t>Months/years: cough, weight loss, fevers/chills/night sweats, anorexia, chest pain, malaise</a:t>
            </a:r>
          </a:p>
          <a:p>
            <a:pPr lvl="1"/>
            <a:r>
              <a:rPr lang="en-US" dirty="0"/>
              <a:t>Hemoptysis usually indicates more advanced disease</a:t>
            </a:r>
          </a:p>
          <a:p>
            <a:pPr marL="0" indent="0">
              <a:buNone/>
            </a:pPr>
            <a:r>
              <a:rPr lang="en-US" dirty="0"/>
              <a:t>AIDS</a:t>
            </a:r>
          </a:p>
          <a:p>
            <a:pPr lvl="1"/>
            <a:r>
              <a:rPr lang="en-US" dirty="0"/>
              <a:t>Lower lobes</a:t>
            </a:r>
          </a:p>
          <a:p>
            <a:pPr lvl="1"/>
            <a:r>
              <a:rPr lang="en-US" dirty="0"/>
              <a:t>Absence of cavitation</a:t>
            </a:r>
          </a:p>
          <a:p>
            <a:pPr lvl="1"/>
            <a:r>
              <a:rPr lang="en-US" dirty="0"/>
              <a:t>Higher incidence of </a:t>
            </a:r>
            <a:r>
              <a:rPr lang="en-US" dirty="0" err="1"/>
              <a:t>extrapulmonary</a:t>
            </a:r>
            <a:r>
              <a:rPr lang="en-US" dirty="0"/>
              <a:t> TB</a:t>
            </a:r>
          </a:p>
          <a:p>
            <a:pPr lvl="1"/>
            <a:r>
              <a:rPr lang="en-US" dirty="0"/>
              <a:t>Negative TST/IGRA</a:t>
            </a:r>
          </a:p>
          <a:p>
            <a:pPr lvl="1"/>
            <a:r>
              <a:rPr lang="en-US" dirty="0"/>
              <a:t>Less hilar/mediastinal adenopathy</a:t>
            </a:r>
          </a:p>
          <a:p>
            <a:pPr lvl="1"/>
            <a:r>
              <a:rPr lang="en-US" dirty="0"/>
              <a:t>Less advanced HIV: TB similar to HIV negative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53" y="379461"/>
            <a:ext cx="10769970" cy="1658198"/>
          </a:xfrm>
        </p:spPr>
        <p:txBody>
          <a:bodyPr/>
          <a:lstStyle/>
          <a:p>
            <a:r>
              <a:rPr lang="en-US" dirty="0"/>
              <a:t>Diagnosis of pulmonary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53" y="1863969"/>
            <a:ext cx="11026947" cy="4638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AFB Smear</a:t>
            </a:r>
          </a:p>
          <a:p>
            <a:pPr lvl="1"/>
            <a:r>
              <a:rPr lang="en-US" dirty="0"/>
              <a:t>~60% sensitive </a:t>
            </a:r>
          </a:p>
          <a:p>
            <a:pPr lvl="2"/>
            <a:r>
              <a:rPr lang="en-US" dirty="0"/>
              <a:t>Less in non-cavitary disease, HIV</a:t>
            </a:r>
          </a:p>
          <a:p>
            <a:pPr lvl="2"/>
            <a:r>
              <a:rPr lang="en-US" dirty="0"/>
              <a:t>Sensitivity improves by subsequent samples</a:t>
            </a:r>
          </a:p>
          <a:p>
            <a:pPr lvl="1"/>
            <a:r>
              <a:rPr lang="en-US" dirty="0"/>
              <a:t>Simple, fast, cheap</a:t>
            </a:r>
          </a:p>
          <a:p>
            <a:pPr marL="0" indent="0">
              <a:buNone/>
            </a:pPr>
            <a:r>
              <a:rPr lang="en-US" dirty="0"/>
              <a:t>Culture</a:t>
            </a:r>
          </a:p>
          <a:p>
            <a:pPr lvl="1"/>
            <a:r>
              <a:rPr lang="en-US" dirty="0"/>
              <a:t>Usually solid + liquid cx done.</a:t>
            </a:r>
          </a:p>
          <a:p>
            <a:pPr lvl="1"/>
            <a:r>
              <a:rPr lang="en-US" dirty="0"/>
              <a:t>Solid media: (LJ (egg) or </a:t>
            </a:r>
            <a:r>
              <a:rPr lang="en-US" dirty="0" err="1"/>
              <a:t>Middlebrook</a:t>
            </a:r>
            <a:r>
              <a:rPr lang="en-US" dirty="0"/>
              <a:t> (agar), growth in 3-8 weeks</a:t>
            </a:r>
          </a:p>
          <a:p>
            <a:pPr lvl="1"/>
            <a:r>
              <a:rPr lang="en-US" dirty="0"/>
              <a:t>Liquid media: automated systems, 2-3 weeks, similar sensitivity but no morphology</a:t>
            </a:r>
          </a:p>
          <a:p>
            <a:pPr lvl="1"/>
            <a:r>
              <a:rPr lang="en-US" dirty="0"/>
              <a:t>Needed for full drug susceptibility testing</a:t>
            </a:r>
          </a:p>
          <a:p>
            <a:pPr marL="0" indent="0">
              <a:buNone/>
            </a:pPr>
            <a:r>
              <a:rPr lang="en-US" dirty="0"/>
              <a:t>NAAT: Rapid results, expensive, variable drug susceptibility capabilities (can help identify MDR TB)</a:t>
            </a:r>
          </a:p>
          <a:p>
            <a:pPr lvl="1"/>
            <a:r>
              <a:rPr lang="en-US" dirty="0"/>
              <a:t>Sequence-based testing: can assess for mutations to predict resistance</a:t>
            </a:r>
          </a:p>
          <a:p>
            <a:pPr lvl="1"/>
            <a:r>
              <a:rPr lang="en-US" dirty="0"/>
              <a:t>Gene </a:t>
            </a:r>
            <a:r>
              <a:rPr lang="en-US" dirty="0" err="1"/>
              <a:t>Xpert</a:t>
            </a:r>
            <a:r>
              <a:rPr lang="en-US" dirty="0"/>
              <a:t>: 3 samples 99.8% sensitive for smear positive, 90.2% for smear negative</a:t>
            </a:r>
          </a:p>
        </p:txBody>
      </p:sp>
    </p:spTree>
    <p:extLst>
      <p:ext uri="{BB962C8B-B14F-4D97-AF65-F5344CB8AC3E}">
        <p14:creationId xmlns:p14="http://schemas.microsoft.com/office/powerpoint/2010/main" val="23976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pulmonary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least 3 sputum samples for smear, culture, </a:t>
            </a:r>
            <a:r>
              <a:rPr lang="en-US" dirty="0" err="1"/>
              <a:t>Xpert</a:t>
            </a:r>
            <a:r>
              <a:rPr lang="en-US" dirty="0"/>
              <a:t> test (if available)</a:t>
            </a:r>
          </a:p>
          <a:p>
            <a:r>
              <a:rPr lang="en-US" dirty="0"/>
              <a:t>Start standard treatment if TB suspected (RIPE)</a:t>
            </a:r>
          </a:p>
          <a:p>
            <a:r>
              <a:rPr lang="en-US" dirty="0"/>
              <a:t>If cultures are negative but clinical/radiographic response &amp; no alternative dx -&gt; TB</a:t>
            </a:r>
          </a:p>
          <a:p>
            <a:r>
              <a:rPr lang="en-US" dirty="0"/>
              <a:t>3 cultures monthly to monitor for conversion or treatment failure</a:t>
            </a:r>
          </a:p>
          <a:p>
            <a:pPr lvl="1"/>
            <a:r>
              <a:rPr lang="en-US" dirty="0"/>
              <a:t>Can see smear + long after they are culture negative </a:t>
            </a:r>
          </a:p>
          <a:p>
            <a:pPr lvl="1"/>
            <a:r>
              <a:rPr lang="en-US" dirty="0"/>
              <a:t>Treatment failure = + cultures after 4 months of treatment</a:t>
            </a:r>
          </a:p>
          <a:p>
            <a:pPr lvl="2"/>
            <a:r>
              <a:rPr lang="en-US" dirty="0"/>
              <a:t>Resistance, compliance, malabsorption</a:t>
            </a:r>
          </a:p>
          <a:p>
            <a:pPr lvl="2"/>
            <a:r>
              <a:rPr lang="en-US" dirty="0"/>
              <a:t>Repeat sensitivity testing, add 2 drugs</a:t>
            </a:r>
          </a:p>
          <a:p>
            <a:r>
              <a:rPr lang="en-US" dirty="0"/>
              <a:t>Monthly monitoring for symptoms of hepatitis (labs if symptoms), </a:t>
            </a:r>
            <a:r>
              <a:rPr lang="en-US" dirty="0" err="1"/>
              <a:t>snellen</a:t>
            </a:r>
            <a:r>
              <a:rPr lang="en-US" dirty="0"/>
              <a:t> eye chart/Ishihara Test for Color Blindness/eye exams (ethambutol)</a:t>
            </a:r>
          </a:p>
          <a:p>
            <a:r>
              <a:rPr lang="en-US" dirty="0"/>
              <a:t>Add B6 (helps with INH-related neuropathy)</a:t>
            </a:r>
          </a:p>
        </p:txBody>
      </p:sp>
    </p:spTree>
    <p:extLst>
      <p:ext uri="{BB962C8B-B14F-4D97-AF65-F5344CB8AC3E}">
        <p14:creationId xmlns:p14="http://schemas.microsoft.com/office/powerpoint/2010/main" val="40349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83680"/>
            <a:ext cx="11335607" cy="27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err="1"/>
              <a:t>Nahid</a:t>
            </a:r>
            <a:r>
              <a:rPr lang="en-US" sz="1100" dirty="0"/>
              <a:t> P, Dorman SE, </a:t>
            </a:r>
            <a:r>
              <a:rPr lang="en-US" sz="1100" dirty="0" err="1"/>
              <a:t>Alipanah</a:t>
            </a:r>
            <a:r>
              <a:rPr lang="en-US" sz="1100" dirty="0"/>
              <a:t> N, et al.  </a:t>
            </a:r>
            <a:r>
              <a:rPr lang="en-US" sz="1100" dirty="0" err="1"/>
              <a:t>Clin</a:t>
            </a:r>
            <a:r>
              <a:rPr lang="en-US" sz="1100" dirty="0"/>
              <a:t> Infect Dis, 2016; 63(7): 853-67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5" y="717218"/>
            <a:ext cx="10674946" cy="522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010C9D-F8A8-451B-B471-49C71C3EC794}"/>
              </a:ext>
            </a:extLst>
          </p:cNvPr>
          <p:cNvSpPr/>
          <p:nvPr/>
        </p:nvSpPr>
        <p:spPr>
          <a:xfrm>
            <a:off x="1618488" y="1984248"/>
            <a:ext cx="585216" cy="1161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A5D1C-A0D2-42E3-905D-0DD2DE22F08C}"/>
              </a:ext>
            </a:extLst>
          </p:cNvPr>
          <p:cNvSpPr txBox="1"/>
          <p:nvPr/>
        </p:nvSpPr>
        <p:spPr>
          <a:xfrm>
            <a:off x="7204364" y="1440811"/>
            <a:ext cx="229061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 4 drug = RIPE</a:t>
            </a:r>
          </a:p>
        </p:txBody>
      </p:sp>
    </p:spTree>
    <p:extLst>
      <p:ext uri="{BB962C8B-B14F-4D97-AF65-F5344CB8AC3E}">
        <p14:creationId xmlns:p14="http://schemas.microsoft.com/office/powerpoint/2010/main" val="357094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53" y="28478"/>
            <a:ext cx="10769970" cy="1658198"/>
          </a:xfrm>
        </p:spPr>
        <p:txBody>
          <a:bodyPr/>
          <a:lstStyle/>
          <a:p>
            <a:r>
              <a:rPr lang="en-US" dirty="0"/>
              <a:t>Common side effects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1597690"/>
              </p:ext>
            </p:extLst>
          </p:nvPr>
        </p:nvGraphicFramePr>
        <p:xfrm>
          <a:off x="2099678" y="1300778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67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Extrapulmonary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Miliary</a:t>
            </a:r>
            <a:r>
              <a:rPr lang="en-US" dirty="0"/>
              <a:t> TB (millet seeds)/disseminated TB</a:t>
            </a:r>
          </a:p>
          <a:p>
            <a:pPr marL="0" indent="0">
              <a:buNone/>
            </a:pPr>
            <a:r>
              <a:rPr lang="en-US" dirty="0"/>
              <a:t>TB meningitis, CNS tuberculoma</a:t>
            </a:r>
          </a:p>
          <a:p>
            <a:pPr marL="0" indent="0">
              <a:buNone/>
            </a:pPr>
            <a:r>
              <a:rPr lang="en-US" dirty="0"/>
              <a:t>TB pleurisy, empyema and bronchopleural fistula</a:t>
            </a:r>
          </a:p>
          <a:p>
            <a:pPr marL="0" indent="0">
              <a:buNone/>
            </a:pPr>
            <a:r>
              <a:rPr lang="en-US" dirty="0"/>
              <a:t>Pericarditis</a:t>
            </a:r>
          </a:p>
          <a:p>
            <a:pPr marL="0" indent="0">
              <a:buNone/>
            </a:pPr>
            <a:r>
              <a:rPr lang="en-US" dirty="0"/>
              <a:t>TB spondylitis (Pott’s disease) </a:t>
            </a:r>
          </a:p>
          <a:p>
            <a:pPr marL="0" indent="0">
              <a:buNone/>
            </a:pPr>
            <a:r>
              <a:rPr lang="en-US" dirty="0"/>
              <a:t>Peripheral </a:t>
            </a:r>
            <a:r>
              <a:rPr lang="en-US" dirty="0" err="1"/>
              <a:t>osteoarticular</a:t>
            </a:r>
            <a:r>
              <a:rPr lang="en-US" dirty="0"/>
              <a:t> TB</a:t>
            </a:r>
          </a:p>
          <a:p>
            <a:pPr marL="0" indent="0">
              <a:buNone/>
            </a:pPr>
            <a:r>
              <a:rPr lang="en-US" dirty="0"/>
              <a:t>GU TB: Renal, male genital TB, female genital TB</a:t>
            </a:r>
          </a:p>
          <a:p>
            <a:pPr marL="0" indent="0">
              <a:buNone/>
            </a:pPr>
            <a:r>
              <a:rPr lang="en-US" dirty="0"/>
              <a:t>TB lymphadenitis: peripheral (scrofula), mediastinal, mesenteric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7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53" y="397933"/>
            <a:ext cx="10769970" cy="1658198"/>
          </a:xfrm>
        </p:spPr>
        <p:txBody>
          <a:bodyPr/>
          <a:lstStyle/>
          <a:p>
            <a:r>
              <a:rPr lang="en-US" dirty="0" err="1"/>
              <a:t>Miliary</a:t>
            </a:r>
            <a:r>
              <a:rPr lang="en-US" dirty="0"/>
              <a:t> TB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3" y="1700451"/>
            <a:ext cx="4935678" cy="49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05" y="1584324"/>
            <a:ext cx="5468449" cy="50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41" y="416406"/>
            <a:ext cx="10769970" cy="1658198"/>
          </a:xfrm>
        </p:spPr>
        <p:txBody>
          <a:bodyPr/>
          <a:lstStyle/>
          <a:p>
            <a:r>
              <a:rPr lang="en-US" dirty="0" err="1"/>
              <a:t>Miliary</a:t>
            </a:r>
            <a:r>
              <a:rPr lang="en-US" dirty="0"/>
              <a:t>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5" y="1699490"/>
            <a:ext cx="11425223" cy="4646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HIV (risk for </a:t>
            </a:r>
            <a:r>
              <a:rPr lang="en-US" dirty="0" err="1"/>
              <a:t>miliary</a:t>
            </a:r>
            <a:r>
              <a:rPr lang="en-US" dirty="0"/>
              <a:t> + </a:t>
            </a:r>
            <a:r>
              <a:rPr lang="en-US" dirty="0" err="1"/>
              <a:t>extrapulm</a:t>
            </a:r>
            <a:r>
              <a:rPr lang="en-US" dirty="0"/>
              <a:t> TB)</a:t>
            </a:r>
          </a:p>
          <a:p>
            <a:pPr marL="0" indent="0">
              <a:buNone/>
            </a:pPr>
            <a:r>
              <a:rPr lang="en-US" dirty="0"/>
              <a:t>Acute </a:t>
            </a:r>
            <a:r>
              <a:rPr lang="en-US" dirty="0" err="1"/>
              <a:t>miliary</a:t>
            </a:r>
            <a:r>
              <a:rPr lang="en-US" dirty="0"/>
              <a:t> TB</a:t>
            </a:r>
          </a:p>
          <a:p>
            <a:pPr lvl="1"/>
            <a:r>
              <a:rPr lang="en-US" dirty="0"/>
              <a:t>With primary infection, often children</a:t>
            </a:r>
          </a:p>
          <a:p>
            <a:pPr lvl="1"/>
            <a:r>
              <a:rPr lang="en-US" dirty="0"/>
              <a:t>Can occur w/pleural effusion, peritonitis, or meningitis in 2/3</a:t>
            </a:r>
          </a:p>
          <a:p>
            <a:pPr lvl="1"/>
            <a:r>
              <a:rPr lang="en-US" dirty="0"/>
              <a:t>More chronic and less severe in young adults</a:t>
            </a:r>
          </a:p>
          <a:p>
            <a:pPr marL="0" indent="0">
              <a:buNone/>
            </a:pPr>
            <a:r>
              <a:rPr lang="en-US" dirty="0"/>
              <a:t>Cryptic </a:t>
            </a:r>
            <a:r>
              <a:rPr lang="en-US" dirty="0" err="1"/>
              <a:t>miliary</a:t>
            </a:r>
            <a:r>
              <a:rPr lang="en-US" dirty="0"/>
              <a:t> TB</a:t>
            </a:r>
          </a:p>
          <a:p>
            <a:pPr lvl="1"/>
            <a:r>
              <a:rPr lang="en-US" dirty="0"/>
              <a:t>Prolonged illness, likely intermittent bloodstream seeding from another site (GU, renal, bone, lymph nodes)</a:t>
            </a:r>
          </a:p>
          <a:p>
            <a:pPr lvl="1"/>
            <a:r>
              <a:rPr lang="en-US" dirty="0"/>
              <a:t>Older patients can have negative CXR, negative TST.  Often diagnosed at autopsy</a:t>
            </a:r>
          </a:p>
          <a:p>
            <a:pPr marL="0" indent="0">
              <a:buNone/>
            </a:pPr>
            <a:r>
              <a:rPr lang="en-US" dirty="0"/>
              <a:t>Non-reactive </a:t>
            </a:r>
            <a:r>
              <a:rPr lang="en-US" dirty="0" err="1"/>
              <a:t>miliary</a:t>
            </a:r>
            <a:r>
              <a:rPr lang="en-US" dirty="0"/>
              <a:t> TB</a:t>
            </a:r>
          </a:p>
          <a:p>
            <a:pPr lvl="1"/>
            <a:r>
              <a:rPr lang="en-US" dirty="0"/>
              <a:t>Rare, huge numbers of bacilli</a:t>
            </a:r>
          </a:p>
          <a:p>
            <a:pPr lvl="1"/>
            <a:r>
              <a:rPr lang="en-US" dirty="0"/>
              <a:t>Liver, spleen, marrow, lungs, kidneys – not the meninges</a:t>
            </a:r>
          </a:p>
          <a:p>
            <a:pPr lvl="1"/>
            <a:r>
              <a:rPr lang="en-US" dirty="0"/>
              <a:t>Overwhelming sepsis</a:t>
            </a:r>
          </a:p>
        </p:txBody>
      </p:sp>
    </p:spTree>
    <p:extLst>
      <p:ext uri="{BB962C8B-B14F-4D97-AF65-F5344CB8AC3E}">
        <p14:creationId xmlns:p14="http://schemas.microsoft.com/office/powerpoint/2010/main" val="8770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Epidemiology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Pathogenesis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Immunology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Latent TB detection - IGRA and TST</a:t>
            </a:r>
          </a:p>
          <a:p>
            <a:pPr marL="0" indent="0">
              <a:buNone/>
            </a:pPr>
            <a:r>
              <a:rPr lang="en-US" dirty="0"/>
              <a:t>	Latent TB 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Pulmonary TB</a:t>
            </a:r>
          </a:p>
          <a:p>
            <a:pPr marL="0" indent="0">
              <a:buNone/>
            </a:pPr>
            <a:r>
              <a:rPr lang="en-US" dirty="0"/>
              <a:t>	Diagnosis</a:t>
            </a:r>
          </a:p>
          <a:p>
            <a:pPr marL="0" indent="0">
              <a:buNone/>
            </a:pPr>
            <a:r>
              <a:rPr lang="en-US" dirty="0"/>
              <a:t>	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Extrapulmonary TB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Prevention</a:t>
            </a:r>
          </a:p>
        </p:txBody>
      </p:sp>
    </p:spTree>
    <p:extLst>
      <p:ext uri="{BB962C8B-B14F-4D97-AF65-F5344CB8AC3E}">
        <p14:creationId xmlns:p14="http://schemas.microsoft.com/office/powerpoint/2010/main" val="3815533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53" y="90637"/>
            <a:ext cx="10769970" cy="165819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TB 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31" y="1747298"/>
            <a:ext cx="9656169" cy="48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Usually caused by rupture of a </a:t>
            </a:r>
            <a:r>
              <a:rPr lang="en-US" dirty="0" err="1"/>
              <a:t>subependymal</a:t>
            </a:r>
            <a:r>
              <a:rPr lang="en-US" dirty="0"/>
              <a:t> </a:t>
            </a:r>
            <a:r>
              <a:rPr lang="en-US" dirty="0" err="1"/>
              <a:t>tubercule</a:t>
            </a:r>
            <a:r>
              <a:rPr lang="en-US" dirty="0"/>
              <a:t> rather than </a:t>
            </a:r>
            <a:r>
              <a:rPr lang="en-US" dirty="0" err="1"/>
              <a:t>hematogenous</a:t>
            </a:r>
            <a:r>
              <a:rPr lang="en-US" dirty="0"/>
              <a:t> seeding</a:t>
            </a:r>
          </a:p>
          <a:p>
            <a:pPr marL="0" indent="0">
              <a:buNone/>
            </a:pPr>
            <a:r>
              <a:rPr lang="en-US" dirty="0"/>
              <a:t>Risk in children &gt; adults with military disease </a:t>
            </a:r>
          </a:p>
          <a:p>
            <a:pPr marL="0" indent="0">
              <a:buNone/>
            </a:pPr>
            <a:r>
              <a:rPr lang="en-US" dirty="0"/>
              <a:t>Syndrome: chronic meningitis, most pronounced at brain base</a:t>
            </a:r>
          </a:p>
          <a:p>
            <a:pPr marL="0" indent="0">
              <a:buNone/>
            </a:pPr>
            <a:r>
              <a:rPr lang="en-US" dirty="0"/>
              <a:t>Classic CSF: lymphocytic pleocytosis, hypoglycorrhachia, elevated protein;  Early neutrophil predominance, normal to low glucose</a:t>
            </a:r>
          </a:p>
          <a:p>
            <a:pPr marL="0" indent="0">
              <a:buNone/>
            </a:pPr>
            <a:r>
              <a:rPr lang="en-US" dirty="0"/>
              <a:t>Diagnosis is difficult, but improving (</a:t>
            </a:r>
            <a:r>
              <a:rPr lang="en-US" dirty="0" err="1"/>
              <a:t>Xpert</a:t>
            </a:r>
            <a:r>
              <a:rPr lang="en-US" dirty="0"/>
              <a:t> Ultra)</a:t>
            </a:r>
          </a:p>
          <a:p>
            <a:pPr marL="0" indent="0">
              <a:buNone/>
            </a:pPr>
            <a:r>
              <a:rPr lang="en-US" dirty="0"/>
              <a:t>Treatment duration: 12 months, use RIPE + adjunctive steroids  </a:t>
            </a:r>
          </a:p>
          <a:p>
            <a:pPr marL="0" indent="0">
              <a:buNone/>
            </a:pPr>
            <a:r>
              <a:rPr lang="en-US" dirty="0"/>
              <a:t>Strokes, neurologic disability in survivors are common</a:t>
            </a:r>
          </a:p>
          <a:p>
            <a:pPr marL="0" indent="0">
              <a:buNone/>
            </a:pPr>
            <a:r>
              <a:rPr lang="en-US" dirty="0"/>
              <a:t>Mortality is high, &gt; 50% in HIV infected patients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0" b="8318"/>
          <a:stretch/>
        </p:blipFill>
        <p:spPr bwMode="auto">
          <a:xfrm>
            <a:off x="9503509" y="3698968"/>
            <a:ext cx="2409092" cy="294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Contiguous spread &gt; </a:t>
            </a:r>
            <a:r>
              <a:rPr lang="en-US" dirty="0" err="1"/>
              <a:t>miliary</a:t>
            </a:r>
            <a:r>
              <a:rPr lang="en-US" dirty="0"/>
              <a:t> TB</a:t>
            </a:r>
          </a:p>
          <a:p>
            <a:pPr marL="0" indent="0">
              <a:buNone/>
            </a:pPr>
            <a:r>
              <a:rPr lang="en-US" dirty="0"/>
              <a:t>Abrupt or insidious onset</a:t>
            </a:r>
          </a:p>
          <a:p>
            <a:pPr marL="0" indent="0">
              <a:buNone/>
            </a:pPr>
            <a:r>
              <a:rPr lang="en-US" dirty="0"/>
              <a:t>Multi-</a:t>
            </a:r>
            <a:r>
              <a:rPr lang="en-US" dirty="0" err="1"/>
              <a:t>loculated</a:t>
            </a:r>
            <a:r>
              <a:rPr lang="en-US" dirty="0"/>
              <a:t> pericardial effusion suggestive of TB</a:t>
            </a:r>
          </a:p>
          <a:p>
            <a:pPr marL="0" indent="0">
              <a:buNone/>
            </a:pPr>
            <a:r>
              <a:rPr lang="en-US" dirty="0"/>
              <a:t>TST often negative, often presumptive diagnosis in areas with high TB rates</a:t>
            </a:r>
          </a:p>
          <a:p>
            <a:pPr marL="0" indent="0">
              <a:buNone/>
            </a:pPr>
            <a:r>
              <a:rPr lang="en-US" dirty="0" err="1"/>
              <a:t>Pericardiocentesis</a:t>
            </a:r>
            <a:r>
              <a:rPr lang="en-US" dirty="0"/>
              <a:t> only with hemodynamic compromise</a:t>
            </a:r>
          </a:p>
          <a:p>
            <a:pPr marL="4571" lvl="1" indent="0">
              <a:buNone/>
            </a:pPr>
            <a:r>
              <a:rPr lang="en-US" dirty="0"/>
              <a:t>	Constrictive pericarditis, tamponade</a:t>
            </a:r>
          </a:p>
          <a:p>
            <a:pPr marL="4571" lvl="1" indent="0">
              <a:buNone/>
            </a:pPr>
            <a:r>
              <a:rPr lang="en-US" dirty="0"/>
              <a:t>	</a:t>
            </a:r>
            <a:r>
              <a:rPr lang="en-US" b="1" dirty="0"/>
              <a:t>Bloody fluid: cancer or TB</a:t>
            </a:r>
          </a:p>
          <a:p>
            <a:pPr marL="4571" lvl="1" indent="0">
              <a:buNone/>
            </a:pPr>
            <a:r>
              <a:rPr lang="en-US" dirty="0"/>
              <a:t>	May need pericardial window</a:t>
            </a:r>
          </a:p>
          <a:p>
            <a:pPr marL="0" indent="0">
              <a:buNone/>
            </a:pPr>
            <a:r>
              <a:rPr lang="en-US" dirty="0"/>
              <a:t>Thoracentesis when possible, ~ 1/3 of cases</a:t>
            </a:r>
          </a:p>
          <a:p>
            <a:pPr marL="0" indent="0">
              <a:buNone/>
            </a:pPr>
            <a:r>
              <a:rPr lang="en-US" dirty="0"/>
              <a:t>Culture, AFB smear, PCR</a:t>
            </a:r>
          </a:p>
        </p:txBody>
      </p:sp>
    </p:spTree>
    <p:extLst>
      <p:ext uri="{BB962C8B-B14F-4D97-AF65-F5344CB8AC3E}">
        <p14:creationId xmlns:p14="http://schemas.microsoft.com/office/powerpoint/2010/main" val="11787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Pott’s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1/3 of skeletal TB involves the spine</a:t>
            </a:r>
          </a:p>
          <a:p>
            <a:pPr marL="0" indent="0">
              <a:buNone/>
            </a:pPr>
            <a:r>
              <a:rPr lang="en-US" dirty="0"/>
              <a:t>Vertebral body -&gt; intervertebral disk -&gt; adjacent vertebra</a:t>
            </a:r>
          </a:p>
          <a:p>
            <a:pPr marL="0" indent="0">
              <a:buNone/>
            </a:pPr>
            <a:r>
              <a:rPr lang="en-US" dirty="0"/>
              <a:t>Lower thoracic &gt; lumbar spine</a:t>
            </a:r>
          </a:p>
          <a:p>
            <a:pPr marL="0" indent="0">
              <a:buNone/>
            </a:pPr>
            <a:r>
              <a:rPr lang="en-US" dirty="0"/>
              <a:t>Low resource settings: teens, young adults</a:t>
            </a:r>
          </a:p>
          <a:p>
            <a:pPr marL="0" indent="0">
              <a:buNone/>
            </a:pPr>
            <a:r>
              <a:rPr lang="en-US" dirty="0"/>
              <a:t>Higher resource settings: elderly</a:t>
            </a:r>
          </a:p>
          <a:p>
            <a:pPr marL="0" indent="0">
              <a:buNone/>
            </a:pPr>
            <a:r>
              <a:rPr lang="en-US" dirty="0"/>
              <a:t>Often no other sign of TB</a:t>
            </a:r>
          </a:p>
          <a:p>
            <a:pPr marL="0" indent="0">
              <a:buNone/>
            </a:pPr>
            <a:r>
              <a:rPr lang="en-US" dirty="0"/>
              <a:t>Can spread to adjacent areas</a:t>
            </a:r>
          </a:p>
          <a:p>
            <a:pPr marL="0" indent="0">
              <a:buNone/>
            </a:pPr>
            <a:r>
              <a:rPr lang="en-US" dirty="0"/>
              <a:t>Diagnosis: sparse bacilli, culture + in ½ of cases, histology in ¾</a:t>
            </a:r>
          </a:p>
          <a:p>
            <a:pPr marL="0" indent="0">
              <a:buNone/>
            </a:pPr>
            <a:r>
              <a:rPr lang="en-US" dirty="0"/>
              <a:t>6-9 months of therapy, surgery often not needed unless poor response, cord compression, spinal instability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1"/>
          <a:stretch/>
        </p:blipFill>
        <p:spPr bwMode="auto">
          <a:xfrm>
            <a:off x="10169218" y="1415196"/>
            <a:ext cx="17065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9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53" y="176260"/>
            <a:ext cx="10769970" cy="165819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Peripheral </a:t>
            </a:r>
            <a:r>
              <a:rPr lang="en-US" dirty="0" err="1"/>
              <a:t>osteoarticular</a:t>
            </a:r>
            <a:r>
              <a:rPr lang="en-US" dirty="0"/>
              <a:t>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53" y="1834458"/>
            <a:ext cx="5836111" cy="4264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Historically: peripheral </a:t>
            </a:r>
            <a:r>
              <a:rPr lang="en-US" dirty="0" err="1"/>
              <a:t>monoarthritis</a:t>
            </a:r>
            <a:r>
              <a:rPr lang="en-US" dirty="0"/>
              <a:t> of the hip/knee, chronic, slowly progressive, without additional signs of TB</a:t>
            </a:r>
          </a:p>
          <a:p>
            <a:pPr marL="0" indent="0">
              <a:buNone/>
            </a:pPr>
            <a:r>
              <a:rPr lang="en-US" dirty="0"/>
              <a:t>More recently: elderly, more systemic symptoms, multiple joints, periarticular abscesses</a:t>
            </a:r>
          </a:p>
          <a:p>
            <a:pPr marL="0" indent="0">
              <a:buNone/>
            </a:pPr>
            <a:r>
              <a:rPr lang="en-US" dirty="0"/>
              <a:t>Pain, radiographic changes, cold abscess, draining sinus tracts</a:t>
            </a:r>
          </a:p>
          <a:p>
            <a:pPr marL="0" indent="0">
              <a:buNone/>
            </a:pPr>
            <a:r>
              <a:rPr lang="en-US" dirty="0"/>
              <a:t>Diagnosis: biopsy, smear, culture, histology</a:t>
            </a:r>
          </a:p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53" y="1834458"/>
            <a:ext cx="4281244" cy="36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73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 system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53" y="1782618"/>
            <a:ext cx="10925347" cy="47432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Renal TB</a:t>
            </a:r>
          </a:p>
          <a:p>
            <a:pPr lvl="1"/>
            <a:r>
              <a:rPr lang="en-US" dirty="0"/>
              <a:t>Frequent, asymptomatic foci with other primary TB infections</a:t>
            </a:r>
          </a:p>
          <a:p>
            <a:pPr lvl="1"/>
            <a:r>
              <a:rPr lang="en-US" dirty="0"/>
              <a:t>May have had initial TB infection decades prior</a:t>
            </a:r>
          </a:p>
          <a:p>
            <a:pPr lvl="1"/>
            <a:r>
              <a:rPr lang="en-US" dirty="0"/>
              <a:t>Sterile pyuria is classic, diagnostic delay can occur with bacteriuria</a:t>
            </a:r>
          </a:p>
          <a:p>
            <a:r>
              <a:rPr lang="en-US" dirty="0"/>
              <a:t>Female genital TB</a:t>
            </a:r>
          </a:p>
          <a:p>
            <a:pPr lvl="1"/>
            <a:r>
              <a:rPr lang="en-US" dirty="0"/>
              <a:t>May resemble cervical cancer, endometrial cancer, PID that isn’t responding to treatment</a:t>
            </a:r>
          </a:p>
          <a:p>
            <a:pPr lvl="1"/>
            <a:r>
              <a:rPr lang="en-US" dirty="0"/>
              <a:t>Infertility, menstrual disorders, abdominal pain</a:t>
            </a:r>
          </a:p>
          <a:p>
            <a:r>
              <a:rPr lang="en-US" dirty="0"/>
              <a:t>Male genital TB</a:t>
            </a:r>
          </a:p>
          <a:p>
            <a:pPr lvl="1"/>
            <a:r>
              <a:rPr lang="en-US" dirty="0"/>
              <a:t>80% with co-existing renal disease.  Epididymitis, orchitis, prostatitis, sinus tracts. Calcification can help with diagnosis.  Surgery often prior to ID of disease</a:t>
            </a:r>
          </a:p>
          <a:p>
            <a:r>
              <a:rPr lang="en-US" dirty="0"/>
              <a:t>Surgery may not be needed for treatment but may be for diagnosis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TB Lymphadenitis (Scrofula)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28" y="1888173"/>
            <a:ext cx="7056582" cy="4545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frequent extra-pulmonary TB</a:t>
            </a:r>
          </a:p>
          <a:p>
            <a:r>
              <a:rPr lang="en-US" dirty="0"/>
              <a:t>HIV negative – usually unilateral, cervical</a:t>
            </a:r>
          </a:p>
          <a:p>
            <a:pPr lvl="1"/>
            <a:r>
              <a:rPr lang="en-US" dirty="0"/>
              <a:t>Concurrent with primary infection in kids but usually not secondary sites or systemic symptoms in adults</a:t>
            </a:r>
          </a:p>
          <a:p>
            <a:pPr lvl="1"/>
            <a:r>
              <a:rPr lang="en-US" dirty="0"/>
              <a:t>FNA: granuloma, often negative smear/cx</a:t>
            </a:r>
          </a:p>
          <a:p>
            <a:pPr lvl="1"/>
            <a:r>
              <a:rPr lang="en-US" dirty="0"/>
              <a:t>Usually need excisional biopsy with cx.  </a:t>
            </a:r>
          </a:p>
          <a:p>
            <a:pPr lvl="1"/>
            <a:r>
              <a:rPr lang="en-US" dirty="0"/>
              <a:t>Drain placement -&gt; fistula</a:t>
            </a:r>
          </a:p>
          <a:p>
            <a:pPr lvl="1"/>
            <a:r>
              <a:rPr lang="en-US" dirty="0"/>
              <a:t>25% of cases get pain, enlargement, sinus tract, new nodes that does not indicate failure.  Reaction to remaining antigen</a:t>
            </a:r>
          </a:p>
          <a:p>
            <a:r>
              <a:rPr lang="en-US" dirty="0"/>
              <a:t>HIV infected – multifocal, major systemic symptoms</a:t>
            </a:r>
          </a:p>
          <a:p>
            <a:pPr lvl="1"/>
            <a:r>
              <a:rPr lang="en-US" dirty="0"/>
              <a:t>Often positive AFB stain on FNA</a:t>
            </a:r>
          </a:p>
          <a:p>
            <a:pPr lvl="2"/>
            <a:r>
              <a:rPr lang="en-US" dirty="0"/>
              <a:t>More bacilli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82" y="2236965"/>
            <a:ext cx="3981694" cy="16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r="16594"/>
          <a:stretch/>
        </p:blipFill>
        <p:spPr bwMode="auto">
          <a:xfrm>
            <a:off x="7976065" y="4160674"/>
            <a:ext cx="171938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6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jamanetwork.com/data/journals/surg/931040/scg140001f1.png">
            <a:extLst>
              <a:ext uri="{FF2B5EF4-FFF2-40B4-BE49-F238E27FC236}">
                <a16:creationId xmlns:a16="http://schemas.microsoft.com/office/drawing/2014/main" id="{930C46D2-77A7-46DD-87E2-8A56E515B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49" y="0"/>
            <a:ext cx="6694476" cy="20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Fibrotic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53" y="1874982"/>
            <a:ext cx="10685202" cy="440077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Fibrosing</a:t>
            </a:r>
            <a:r>
              <a:rPr lang="en-US" dirty="0"/>
              <a:t> </a:t>
            </a:r>
            <a:r>
              <a:rPr lang="en-US" dirty="0" err="1"/>
              <a:t>mediastinitis</a:t>
            </a:r>
            <a:endParaRPr lang="en-US" dirty="0"/>
          </a:p>
          <a:p>
            <a:pPr lvl="1"/>
            <a:r>
              <a:rPr lang="en-US" dirty="0"/>
              <a:t>More rare than histoplasmosis</a:t>
            </a:r>
          </a:p>
          <a:p>
            <a:pPr lvl="1"/>
            <a:r>
              <a:rPr lang="en-US" dirty="0"/>
              <a:t>Due to compression of pulmonary veins and arteries or SVC</a:t>
            </a:r>
          </a:p>
          <a:p>
            <a:pPr lvl="1"/>
            <a:r>
              <a:rPr lang="en-US" dirty="0"/>
              <a:t>Rarely any active disease</a:t>
            </a:r>
          </a:p>
          <a:p>
            <a:pPr lvl="1"/>
            <a:r>
              <a:rPr lang="en-US" dirty="0"/>
              <a:t>Diagnosis via thoracotomy, mediastinoscopy usually contraindicated or unsuccessful</a:t>
            </a:r>
          </a:p>
          <a:p>
            <a:pPr lvl="1"/>
            <a:r>
              <a:rPr lang="en-US" dirty="0"/>
              <a:t>Treatment is supportive, sometimes palliative surgeries are done with variable outcomes</a:t>
            </a:r>
          </a:p>
          <a:p>
            <a:r>
              <a:rPr lang="en-US" dirty="0"/>
              <a:t>Fibrosis peritonitis</a:t>
            </a:r>
          </a:p>
          <a:p>
            <a:pPr lvl="1"/>
            <a:r>
              <a:rPr lang="en-US" dirty="0"/>
              <a:t>Rare</a:t>
            </a:r>
          </a:p>
          <a:p>
            <a:pPr lvl="1"/>
            <a:r>
              <a:rPr lang="en-US" dirty="0"/>
              <a:t>Multiple series’ from India</a:t>
            </a:r>
          </a:p>
          <a:p>
            <a:pPr lvl="1"/>
            <a:r>
              <a:rPr lang="en-US" dirty="0"/>
              <a:t>Treatment is supportive as with </a:t>
            </a:r>
            <a:r>
              <a:rPr lang="en-US" dirty="0" err="1"/>
              <a:t>fibrosing</a:t>
            </a:r>
            <a:r>
              <a:rPr lang="en-US" dirty="0"/>
              <a:t> </a:t>
            </a:r>
            <a:r>
              <a:rPr lang="en-US" dirty="0" err="1"/>
              <a:t>mediastinitis</a:t>
            </a:r>
            <a:endParaRPr lang="en-US" dirty="0"/>
          </a:p>
          <a:p>
            <a:pPr lvl="1"/>
            <a:r>
              <a:rPr lang="en-US" dirty="0"/>
              <a:t>‘Cocoon abdomen”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38FD94-7171-494B-82AA-CBE035FAE606}"/>
              </a:ext>
            </a:extLst>
          </p:cNvPr>
          <p:cNvSpPr/>
          <p:nvPr/>
        </p:nvSpPr>
        <p:spPr>
          <a:xfrm>
            <a:off x="8927183" y="180673"/>
            <a:ext cx="115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Cocoon abdomen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4D8B2-2E1F-4301-8F2F-C9B4B5B422B5}"/>
              </a:ext>
            </a:extLst>
          </p:cNvPr>
          <p:cNvSpPr/>
          <p:nvPr/>
        </p:nvSpPr>
        <p:spPr>
          <a:xfrm>
            <a:off x="6178764" y="2052633"/>
            <a:ext cx="6092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https://jamanetwork.com/journals/jamasurgery/fullarticle/1900898</a:t>
            </a:r>
          </a:p>
        </p:txBody>
      </p:sp>
    </p:spTree>
    <p:extLst>
      <p:ext uri="{BB962C8B-B14F-4D97-AF65-F5344CB8AC3E}">
        <p14:creationId xmlns:p14="http://schemas.microsoft.com/office/powerpoint/2010/main" val="29424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BAF-7E42-4C0C-8135-D4B6CD1A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026B0-4351-41EE-9FA8-39F47441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80" y="2261061"/>
            <a:ext cx="10750925" cy="3766185"/>
          </a:xfrm>
        </p:spPr>
        <p:txBody>
          <a:bodyPr>
            <a:normAutofit fontScale="92500"/>
          </a:bodyPr>
          <a:lstStyle/>
          <a:p>
            <a:r>
              <a:rPr lang="en-US" dirty="0"/>
              <a:t>In health care: testing &amp; treating for latent TB </a:t>
            </a:r>
          </a:p>
          <a:p>
            <a:r>
              <a:rPr lang="en-US" dirty="0"/>
              <a:t>Isolation measures (airborne isolation – negative pressure rooms), use of N95 mask (95% filtering capacity) or PAPR (powered, air-purifying respirator)</a:t>
            </a:r>
          </a:p>
          <a:p>
            <a:r>
              <a:rPr lang="en-US" dirty="0"/>
              <a:t>Prompt treatment of suspected/proven cases</a:t>
            </a:r>
          </a:p>
          <a:p>
            <a:r>
              <a:rPr lang="en-US" dirty="0"/>
              <a:t>In active cases – continuing isolation until:	</a:t>
            </a:r>
          </a:p>
          <a:p>
            <a:pPr lvl="2"/>
            <a:r>
              <a:rPr lang="en-US" dirty="0"/>
              <a:t>On adequate treatment &gt; 2 weeks</a:t>
            </a:r>
          </a:p>
          <a:p>
            <a:pPr lvl="2"/>
            <a:r>
              <a:rPr lang="en-US" dirty="0"/>
              <a:t>Improvement of symptoms</a:t>
            </a:r>
          </a:p>
          <a:p>
            <a:pPr lvl="2"/>
            <a:r>
              <a:rPr lang="en-US" dirty="0"/>
              <a:t>3 consecutive negative AFB smears collected &gt; 8 </a:t>
            </a:r>
            <a:r>
              <a:rPr lang="en-US" dirty="0" err="1"/>
              <a:t>hrs</a:t>
            </a:r>
            <a:r>
              <a:rPr lang="en-US" dirty="0"/>
              <a:t> apart with at least one of those an early AM specimen </a:t>
            </a:r>
          </a:p>
          <a:p>
            <a:r>
              <a:rPr lang="en-US" dirty="0"/>
              <a:t>BCG is used in </a:t>
            </a:r>
            <a:r>
              <a:rPr lang="en-US" i="1" dirty="0"/>
              <a:t>endemic</a:t>
            </a:r>
            <a:r>
              <a:rPr lang="en-US" dirty="0"/>
              <a:t> countries (not US) to help prevent disseminated TB and meningitis in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4616-5465-4F01-87C1-B03CAACC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189" y="166255"/>
            <a:ext cx="2857500" cy="2571750"/>
          </a:xfrm>
          <a:prstGeom prst="rect">
            <a:avLst/>
          </a:prstGeom>
        </p:spPr>
      </p:pic>
      <p:pic>
        <p:nvPicPr>
          <p:cNvPr id="1026" name="Picture 2" descr="Image result for n95 mask">
            <a:extLst>
              <a:ext uri="{FF2B5EF4-FFF2-40B4-BE49-F238E27FC236}">
                <a16:creationId xmlns:a16="http://schemas.microsoft.com/office/drawing/2014/main" id="{732C2D42-5892-4385-A27B-839657C9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0" y="44777"/>
            <a:ext cx="2567709" cy="25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53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#1 infectious cause of death worldwide (2</a:t>
            </a:r>
            <a:r>
              <a:rPr lang="en-US" baseline="30000" dirty="0"/>
              <a:t>nd</a:t>
            </a:r>
            <a:r>
              <a:rPr lang="en-US" dirty="0"/>
              <a:t> to COVID-19 during pandemic)</a:t>
            </a:r>
          </a:p>
          <a:p>
            <a:r>
              <a:rPr lang="en-US" dirty="0"/>
              <a:t>Millions infected annually</a:t>
            </a:r>
          </a:p>
          <a:p>
            <a:r>
              <a:rPr lang="en-US" dirty="0"/>
              <a:t>Pulmonary and </a:t>
            </a:r>
            <a:r>
              <a:rPr lang="en-US" dirty="0" err="1"/>
              <a:t>extrapulmonary</a:t>
            </a:r>
            <a:r>
              <a:rPr lang="en-US" dirty="0"/>
              <a:t> disease</a:t>
            </a:r>
          </a:p>
          <a:p>
            <a:pPr lvl="1"/>
            <a:r>
              <a:rPr lang="en-US" dirty="0"/>
              <a:t>Symptoms/signs depend on involved organs</a:t>
            </a:r>
          </a:p>
          <a:p>
            <a:r>
              <a:rPr lang="en-US" dirty="0"/>
              <a:t>Focus on rapid diagnosis to improve outcomes</a:t>
            </a:r>
          </a:p>
          <a:p>
            <a:r>
              <a:rPr lang="en-US" dirty="0"/>
              <a:t>Therapies -traditional pulmonary regimens &amp; adaptations to </a:t>
            </a:r>
            <a:r>
              <a:rPr lang="en-US" dirty="0" err="1"/>
              <a:t>extrapumonary</a:t>
            </a:r>
            <a:r>
              <a:rPr lang="en-US" dirty="0"/>
              <a:t> disease</a:t>
            </a:r>
          </a:p>
          <a:p>
            <a:r>
              <a:rPr lang="en-US" dirty="0"/>
              <a:t>Corticosteroids: pericarditis, TB meningitis</a:t>
            </a:r>
          </a:p>
          <a:p>
            <a:r>
              <a:rPr lang="en-US" dirty="0"/>
              <a:t>Focus on new pulmonary regimens has been to decrease length, thus far not successful</a:t>
            </a:r>
          </a:p>
          <a:p>
            <a:r>
              <a:rPr lang="en-US" dirty="0"/>
              <a:t>Prevention is key</a:t>
            </a:r>
          </a:p>
        </p:txBody>
      </p:sp>
    </p:spTree>
    <p:extLst>
      <p:ext uri="{BB962C8B-B14F-4D97-AF65-F5344CB8AC3E}">
        <p14:creationId xmlns:p14="http://schemas.microsoft.com/office/powerpoint/2010/main" val="1750879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2" y="533400"/>
            <a:ext cx="7315200" cy="641412"/>
          </a:xfrm>
        </p:spPr>
        <p:txBody>
          <a:bodyPr>
            <a:noAutofit/>
          </a:bodyPr>
          <a:lstStyle/>
          <a:p>
            <a:r>
              <a:rPr lang="en-US" sz="3200" dirty="0"/>
              <a:t>Individual Readiness Assessment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1140" y="1715548"/>
            <a:ext cx="5410200" cy="4648200"/>
          </a:xfrm>
        </p:spPr>
        <p:txBody>
          <a:bodyPr>
            <a:normAutofit/>
          </a:bodyPr>
          <a:lstStyle/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Approximately how much of diagnosed TB is reactivated disease?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List 3 risk factors for exposure to TB?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Which part of the lung does tuberculosis favor?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What measurement defines a +PPD in a patient on chemotherapy?</a:t>
            </a:r>
            <a:endParaRPr lang="en-US" sz="2200" dirty="0"/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Is a patient with a positive </a:t>
            </a:r>
            <a:r>
              <a:rPr lang="en-US" sz="2200" dirty="0" err="1">
                <a:sym typeface="Wingdings" panose="05000000000000000000" pitchFamily="2" charset="2"/>
              </a:rPr>
              <a:t>Tspot</a:t>
            </a:r>
            <a:r>
              <a:rPr lang="en-US" sz="2200" dirty="0">
                <a:sym typeface="Wingdings" panose="05000000000000000000" pitchFamily="2" charset="2"/>
              </a:rPr>
              <a:t> with no symptoms contagious?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Name 3 side effects of rifampin?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How sensitive is a nucleic acid (NAAT) test in an AFB smear + sample?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1/3 of skeletal TB involves what anatomic region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AFF58-5B01-45C5-8F5A-4000613235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56867" y="1484853"/>
            <a:ext cx="3959277" cy="4878895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/>
              <a:t>80%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Healthcare workers, homeless, incarcerated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Upper lobe-&gt;leads to cavitation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5-10 mm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No, they have latent TB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Drug interactions, hepatitis, GI upset, orange body fluids</a:t>
            </a:r>
            <a:endParaRPr lang="en-US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95%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Spine “Pott’s disease”</a:t>
            </a:r>
          </a:p>
          <a:p>
            <a:pPr marL="4572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#1  infectious cause of death worldwide (second to COVID-19)</a:t>
            </a:r>
          </a:p>
          <a:p>
            <a:r>
              <a:rPr lang="en-US" dirty="0"/>
              <a:t>Estimated in 2021 2 billion people worldwide are infected with </a:t>
            </a:r>
            <a:r>
              <a:rPr lang="en-US" i="1" dirty="0"/>
              <a:t>M. tuberculosis</a:t>
            </a:r>
          </a:p>
          <a:p>
            <a:pPr lvl="1"/>
            <a:r>
              <a:rPr lang="en-US" dirty="0"/>
              <a:t>5-10% will develop active disease in their lifetime</a:t>
            </a:r>
          </a:p>
          <a:p>
            <a:pPr lvl="2"/>
            <a:r>
              <a:rPr lang="en-US" dirty="0"/>
              <a:t>Risk higher in those who have HIV/immunocompromising conditions, undernutrition, DM, ETOH use and smoking</a:t>
            </a:r>
          </a:p>
          <a:p>
            <a:pPr lvl="1"/>
            <a:r>
              <a:rPr lang="en-US" dirty="0"/>
              <a:t>After introduction of COVID-19 dramatic drop in case notifications of new diagnosis of TB in compared to increasing rates 2017-19 (with increased deaths in 2020)</a:t>
            </a:r>
          </a:p>
          <a:p>
            <a:pPr lvl="1"/>
            <a:r>
              <a:rPr lang="en-US" dirty="0"/>
              <a:t>Multi-drug resistant TB (4% of new diagnoses; 20% of those previously treated)</a:t>
            </a:r>
          </a:p>
          <a:p>
            <a:pPr lvl="2"/>
            <a:r>
              <a:rPr lang="en-US" dirty="0"/>
              <a:t>&gt;50% in countries of the former Soviet Union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9325" y="6592192"/>
            <a:ext cx="11159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WHO 2021 Global TB Report: </a:t>
            </a:r>
            <a:r>
              <a:rPr lang="en-US" sz="1000" dirty="0">
                <a:solidFill>
                  <a:schemeClr val="bg1"/>
                </a:solidFill>
                <a:hlinkClick r:id="rId2"/>
              </a:rPr>
              <a:t>http://www.who.int/tb/publications/global_report/en/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489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9D985-1166-4BBE-8507-13AEE07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37" y="500062"/>
            <a:ext cx="9734550" cy="585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B0253-0E8F-499F-93BF-C24726E6DE90}"/>
              </a:ext>
            </a:extLst>
          </p:cNvPr>
          <p:cNvSpPr txBox="1"/>
          <p:nvPr/>
        </p:nvSpPr>
        <p:spPr>
          <a:xfrm>
            <a:off x="1029325" y="6592192"/>
            <a:ext cx="11159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WHO 2021 Global TB Report: 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http://www.who.int/tb/publications/global_report/en/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92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8" y="130078"/>
            <a:ext cx="10769970" cy="1658198"/>
          </a:xfrm>
        </p:spPr>
        <p:txBody>
          <a:bodyPr/>
          <a:lstStyle/>
          <a:p>
            <a:r>
              <a:rPr lang="en-US" dirty="0"/>
              <a:t>Transmission and basic pathogenesis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1399736"/>
            <a:ext cx="3516922" cy="22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5" y="1739653"/>
            <a:ext cx="4555352" cy="494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56447" y="1365819"/>
            <a:ext cx="4588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Patients most likely to be </a:t>
            </a:r>
            <a:r>
              <a:rPr lang="en-US" sz="2000" b="1" i="1" dirty="0"/>
              <a:t>exposed</a:t>
            </a:r>
            <a:r>
              <a:rPr lang="en-US" sz="2000" dirty="0"/>
              <a:t> to TB: healthcare employees, homeless, imprisoned, nursing home patients, emigration from endemic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Patients most likely to </a:t>
            </a:r>
            <a:r>
              <a:rPr lang="en-US" sz="2000" b="1" i="1" dirty="0"/>
              <a:t>develop active </a:t>
            </a:r>
            <a:r>
              <a:rPr lang="en-US" sz="2000" dirty="0"/>
              <a:t>TB:</a:t>
            </a:r>
            <a:r>
              <a:rPr lang="en-US" sz="2000" b="1" i="1" dirty="0"/>
              <a:t> </a:t>
            </a:r>
            <a:r>
              <a:rPr lang="en-US" sz="2000" dirty="0"/>
              <a:t>immune compromising condition (i.e. HIV, malignancy, DM, CKD, IVDA, malnutrition, on immunosuppressants)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6DEA4-3E0E-4698-8A8C-D0C6287246DB}"/>
              </a:ext>
            </a:extLst>
          </p:cNvPr>
          <p:cNvSpPr txBox="1"/>
          <p:nvPr/>
        </p:nvSpPr>
        <p:spPr>
          <a:xfrm>
            <a:off x="3962398" y="4405744"/>
            <a:ext cx="66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90%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E7BDB-3A56-4601-99E2-7FADBFA8B5A8}"/>
              </a:ext>
            </a:extLst>
          </p:cNvPr>
          <p:cNvSpPr txBox="1"/>
          <p:nvPr/>
        </p:nvSpPr>
        <p:spPr>
          <a:xfrm>
            <a:off x="5195454" y="4562763"/>
            <a:ext cx="897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2907B-E028-4E7E-BA1D-594D5662BA17}"/>
              </a:ext>
            </a:extLst>
          </p:cNvPr>
          <p:cNvSpPr txBox="1"/>
          <p:nvPr/>
        </p:nvSpPr>
        <p:spPr>
          <a:xfrm>
            <a:off x="6092825" y="662569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https://www.cdc.gov/tb/topic/basics/risk.htm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6FB36-3349-4CC9-A1C5-1344699E9060}"/>
              </a:ext>
            </a:extLst>
          </p:cNvPr>
          <p:cNvSpPr txBox="1"/>
          <p:nvPr/>
        </p:nvSpPr>
        <p:spPr>
          <a:xfrm>
            <a:off x="5797052" y="6300728"/>
            <a:ext cx="108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80% in US</a:t>
            </a:r>
          </a:p>
        </p:txBody>
      </p:sp>
    </p:spTree>
    <p:extLst>
      <p:ext uri="{BB962C8B-B14F-4D97-AF65-F5344CB8AC3E}">
        <p14:creationId xmlns:p14="http://schemas.microsoft.com/office/powerpoint/2010/main" val="1736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07133308"/>
              </p:ext>
            </p:extLst>
          </p:nvPr>
        </p:nvGraphicFramePr>
        <p:xfrm>
          <a:off x="242277" y="203200"/>
          <a:ext cx="11743878" cy="639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42277" y="4259386"/>
            <a:ext cx="3094892" cy="1242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Children, elderly, HIV-&gt; primary focus may spread/ disseminate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337169" y="4493844"/>
            <a:ext cx="457591" cy="554893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936" y="5572371"/>
            <a:ext cx="5291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Lymph nodes, kidneys, long bone epiphyses, vertebral bodies, meninges, apical-posterior lungs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06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163" y="-31011"/>
            <a:ext cx="10769970" cy="1658198"/>
          </a:xfrm>
        </p:spPr>
        <p:txBody>
          <a:bodyPr/>
          <a:lstStyle/>
          <a:p>
            <a:r>
              <a:rPr lang="en-US" dirty="0"/>
              <a:t>IGRA and TST – cellular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322" y="2431748"/>
            <a:ext cx="3438769" cy="17982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These tests are designed for </a:t>
            </a:r>
            <a:r>
              <a:rPr lang="en-US" i="1" dirty="0"/>
              <a:t>latent</a:t>
            </a:r>
            <a:r>
              <a:rPr lang="en-US" dirty="0"/>
              <a:t> TB detection</a:t>
            </a:r>
          </a:p>
          <a:p>
            <a:r>
              <a:rPr lang="en-US" dirty="0"/>
              <a:t>IGRAs ~50-80% sensitive for active TB</a:t>
            </a:r>
          </a:p>
          <a:p>
            <a:pPr marL="0" indent="0">
              <a:buNone/>
            </a:pPr>
            <a:r>
              <a:rPr lang="en-US" dirty="0"/>
              <a:t> Routine use of both not    recommended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70407"/>
              </p:ext>
            </p:extLst>
          </p:nvPr>
        </p:nvGraphicFramePr>
        <p:xfrm>
          <a:off x="296986" y="1393591"/>
          <a:ext cx="8125884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TST (tuberculin skin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IGRA (interferon gamma release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 lab infrastructure,</a:t>
                      </a:r>
                      <a:r>
                        <a:rPr lang="en-US" sz="1600" baseline="0" dirty="0"/>
                        <a:t> cheap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Costly, lab infrastructure, phlebotomy</a:t>
                      </a:r>
                      <a:r>
                        <a:rPr lang="en-US" sz="1600" baseline="0" dirty="0"/>
                        <a:t> expertise, processing etc.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High personnel</a:t>
                      </a:r>
                      <a:r>
                        <a:rPr lang="en-US" sz="1600" baseline="0" dirty="0"/>
                        <a:t> time requirement, inter-reader variability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Standard</a:t>
                      </a:r>
                      <a:r>
                        <a:rPr lang="en-US" sz="1600" baseline="0" dirty="0"/>
                        <a:t> process, still technical variability, frequent conversions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visit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False negative</a:t>
                      </a:r>
                      <a:r>
                        <a:rPr lang="en-US" sz="1600" baseline="0" dirty="0"/>
                        <a:t> with immune suppression, extremes of 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False negative with immune suppression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False + with BCG, NTM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BCG false</a:t>
                      </a:r>
                      <a:r>
                        <a:rPr lang="en-US" sz="1600" baseline="0" dirty="0"/>
                        <a:t> +, less NTM false +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33430"/>
              </p:ext>
            </p:extLst>
          </p:nvPr>
        </p:nvGraphicFramePr>
        <p:xfrm>
          <a:off x="296986" y="4289504"/>
          <a:ext cx="8125884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6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TST size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Conditions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HIV infection</a:t>
                      </a:r>
                      <a:r>
                        <a:rPr lang="en-US" sz="1400" baseline="0" dirty="0"/>
                        <a:t> + close contact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HIV, close contact, abnormal CXR c/w</a:t>
                      </a:r>
                      <a:r>
                        <a:rPr lang="en-US" sz="1400" baseline="0" dirty="0"/>
                        <a:t> old TB, immunosuppression (TNF, chemo, organ transplant, steroids)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Kids</a:t>
                      </a:r>
                      <a:r>
                        <a:rPr lang="en-US" sz="1400" baseline="0" dirty="0"/>
                        <a:t> &lt;4, Foreign born (incidence &gt; 25/100K), employees in high-risk settings, high risk chronic disease (HD, silicosis, DM, leukemia, lymphoma, lung CA, head/neck CA, underweight, jejunoileal bypass, IVDU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95322" y="1310953"/>
            <a:ext cx="3438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NTM that cross-react with IGRAS: </a:t>
            </a:r>
          </a:p>
          <a:p>
            <a:r>
              <a:rPr lang="en-US" sz="1800" i="1" dirty="0"/>
              <a:t>M. </a:t>
            </a:r>
            <a:r>
              <a:rPr lang="en-US" sz="1800" i="1" dirty="0" err="1"/>
              <a:t>kansasii</a:t>
            </a:r>
            <a:r>
              <a:rPr lang="en-US" sz="1800" i="1" dirty="0"/>
              <a:t>, </a:t>
            </a:r>
            <a:r>
              <a:rPr lang="en-US" sz="1800" i="1" dirty="0" err="1"/>
              <a:t>marinum</a:t>
            </a:r>
            <a:r>
              <a:rPr lang="en-US" sz="1800" i="1" dirty="0"/>
              <a:t>, </a:t>
            </a:r>
            <a:r>
              <a:rPr lang="en-US" sz="1800" i="1" dirty="0" err="1"/>
              <a:t>szulgai</a:t>
            </a:r>
            <a:r>
              <a:rPr lang="en-US" sz="1800" i="1" dirty="0"/>
              <a:t>, </a:t>
            </a:r>
            <a:r>
              <a:rPr lang="en-US" sz="1800" i="1" dirty="0" err="1"/>
              <a:t>flavescens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8517" y="6502058"/>
            <a:ext cx="11840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Dewan PK, </a:t>
            </a:r>
            <a:r>
              <a:rPr lang="en-US" sz="1000" i="1" dirty="0"/>
              <a:t>et al, </a:t>
            </a:r>
            <a:r>
              <a:rPr lang="en-US" sz="1000" i="1" dirty="0" err="1"/>
              <a:t>Clin</a:t>
            </a:r>
            <a:r>
              <a:rPr lang="en-US" sz="1000" i="1" dirty="0"/>
              <a:t> Infect Dis</a:t>
            </a:r>
            <a:r>
              <a:rPr lang="en-US" sz="1000" dirty="0"/>
              <a:t>. 2007; 44(1): 69.   </a:t>
            </a:r>
            <a:r>
              <a:rPr lang="en-US" sz="1000" dirty="0" err="1"/>
              <a:t>Sester</a:t>
            </a:r>
            <a:r>
              <a:rPr lang="en-US" sz="1000" dirty="0"/>
              <a:t> M, </a:t>
            </a:r>
            <a:r>
              <a:rPr lang="en-US" sz="1000" i="1" dirty="0"/>
              <a:t>et al.  </a:t>
            </a:r>
            <a:r>
              <a:rPr lang="en-US" sz="1000" i="1" dirty="0" err="1"/>
              <a:t>Eur</a:t>
            </a:r>
            <a:r>
              <a:rPr lang="en-US" sz="1000" i="1" dirty="0"/>
              <a:t> </a:t>
            </a:r>
            <a:r>
              <a:rPr lang="en-US" sz="1000" i="1" dirty="0" err="1"/>
              <a:t>Respir</a:t>
            </a:r>
            <a:r>
              <a:rPr lang="en-US" sz="1000" i="1" dirty="0"/>
              <a:t> J</a:t>
            </a:r>
            <a:r>
              <a:rPr lang="en-US" sz="1000" dirty="0"/>
              <a:t>.  2011; 37(1): 100.  Metcalfe JZ, </a:t>
            </a:r>
            <a:r>
              <a:rPr lang="en-US" sz="1000" i="1" dirty="0"/>
              <a:t>et al.  J Infect Dis</a:t>
            </a:r>
            <a:r>
              <a:rPr lang="en-US" sz="1000" dirty="0"/>
              <a:t>.  2011; 204(S4): S1120.</a:t>
            </a:r>
          </a:p>
          <a:p>
            <a:pPr algn="r"/>
            <a:r>
              <a:rPr lang="en-US" sz="1000" dirty="0"/>
              <a:t>http://www.newhealthadvisor.com/What-Does-a-Positive-TB-Test-Look-Like.html</a:t>
            </a:r>
          </a:p>
          <a:p>
            <a:pPr algn="r"/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5E66C3-EC34-42B0-B74D-92BE70CCD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050" y="4148479"/>
            <a:ext cx="3306041" cy="21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B4C7-F5A4-4B5B-8C99-2B432C1A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EDF05-F9F6-4CE4-A205-06CF00EB9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Latent TB = not symptomatic and not contagious; active TB = very contagious</a:t>
            </a:r>
          </a:p>
          <a:p>
            <a:pPr marL="0" indent="0">
              <a:buNone/>
            </a:pPr>
            <a:r>
              <a:rPr lang="en-US" dirty="0"/>
              <a:t>+IGRA/TST + normal chest imaging + asymptomatic = latent TB</a:t>
            </a:r>
          </a:p>
          <a:p>
            <a:pPr marL="0" indent="0">
              <a:buNone/>
            </a:pPr>
            <a:r>
              <a:rPr lang="en-US" dirty="0"/>
              <a:t>Goal: identify those with exposure and non-active (latent TB) at risk of reactivating/transmitting disease; 1/10 people with latent TB </a:t>
            </a:r>
            <a:r>
              <a:rPr lang="en-US" dirty="0">
                <a:sym typeface="Wingdings" panose="05000000000000000000" pitchFamily="2" charset="2"/>
              </a:rPr>
              <a:t> active TB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Risk for reactivation: exposure to active TB, IVDA, homelessness, imprisoned, nursing home, health care workers, immunosuppression therapy, HIV</a:t>
            </a:r>
          </a:p>
          <a:p>
            <a:pPr marL="0" indent="0">
              <a:buNone/>
            </a:pPr>
            <a:r>
              <a:rPr lang="en-US" dirty="0"/>
              <a:t>Decision to test for latent TB = decision to treat latent TB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TB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53" y="2157730"/>
            <a:ext cx="11080785" cy="4172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Treat to: </a:t>
            </a:r>
          </a:p>
          <a:p>
            <a:pPr marL="4571" lvl="1" indent="0">
              <a:buNone/>
            </a:pPr>
            <a:r>
              <a:rPr lang="en-US" dirty="0"/>
              <a:t>	Reduce likelihood of progression</a:t>
            </a:r>
          </a:p>
          <a:p>
            <a:pPr marL="0" lvl="2" indent="0">
              <a:buNone/>
            </a:pPr>
            <a:r>
              <a:rPr lang="en-US" dirty="0"/>
              <a:t>		60-90% overall risk reduction</a:t>
            </a:r>
          </a:p>
          <a:p>
            <a:pPr marL="4571" lvl="1" indent="0">
              <a:buNone/>
            </a:pPr>
            <a:r>
              <a:rPr lang="en-US" dirty="0"/>
              <a:t>	Reduce transmission risk (via #1)</a:t>
            </a:r>
          </a:p>
          <a:p>
            <a:pPr marL="0" indent="0">
              <a:buNone/>
            </a:pPr>
            <a:r>
              <a:rPr lang="en-US" sz="2800" dirty="0"/>
              <a:t>Regimens:</a:t>
            </a:r>
          </a:p>
          <a:p>
            <a:pPr marL="4571" lvl="1" indent="0">
              <a:buNone/>
            </a:pPr>
            <a:r>
              <a:rPr lang="en-US" dirty="0"/>
              <a:t>	Daily Rifampin x 4 months</a:t>
            </a:r>
          </a:p>
          <a:p>
            <a:pPr marL="4571" lvl="1" indent="0">
              <a:buNone/>
            </a:pPr>
            <a:r>
              <a:rPr lang="en-US" dirty="0"/>
              <a:t>	Weekly INH + Vit B6 + Rifapentine x 3 months</a:t>
            </a:r>
          </a:p>
          <a:p>
            <a:pPr marL="4571" lvl="1" indent="0">
              <a:buNone/>
            </a:pPr>
            <a:r>
              <a:rPr lang="en-US" dirty="0"/>
              <a:t>	Daily INH + Vit B6 + Rifampin x 3 months </a:t>
            </a:r>
          </a:p>
          <a:p>
            <a:pPr marL="4571" lvl="1" indent="0">
              <a:buNone/>
            </a:pPr>
            <a:r>
              <a:rPr lang="en-US" dirty="0"/>
              <a:t>	INH x 6 or 9 months + Vitamin B6 (↓neuropathy)</a:t>
            </a:r>
          </a:p>
          <a:p>
            <a:pPr marL="4571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B5C41-2FE0-40A0-ACF8-5A1A2F25F56E}"/>
              </a:ext>
            </a:extLst>
          </p:cNvPr>
          <p:cNvSpPr/>
          <p:nvPr/>
        </p:nvSpPr>
        <p:spPr>
          <a:xfrm>
            <a:off x="761802" y="4244094"/>
            <a:ext cx="817616" cy="1133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AB278-65A1-4C7D-8182-BB453D43E708}"/>
              </a:ext>
            </a:extLst>
          </p:cNvPr>
          <p:cNvSpPr/>
          <p:nvPr/>
        </p:nvSpPr>
        <p:spPr>
          <a:xfrm>
            <a:off x="761802" y="5377157"/>
            <a:ext cx="817616" cy="3740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F51AB-F626-4D51-9C6F-10FCFCA980C4}"/>
              </a:ext>
            </a:extLst>
          </p:cNvPr>
          <p:cNvSpPr txBox="1"/>
          <p:nvPr/>
        </p:nvSpPr>
        <p:spPr>
          <a:xfrm>
            <a:off x="761802" y="4684067"/>
            <a:ext cx="8176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Preferred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B6ADD-16A6-438B-9A0D-31E060EF8057}"/>
              </a:ext>
            </a:extLst>
          </p:cNvPr>
          <p:cNvSpPr txBox="1"/>
          <p:nvPr/>
        </p:nvSpPr>
        <p:spPr>
          <a:xfrm>
            <a:off x="761802" y="5425671"/>
            <a:ext cx="8176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Alternate</a:t>
            </a:r>
          </a:p>
        </p:txBody>
      </p:sp>
    </p:spTree>
    <p:extLst>
      <p:ext uri="{BB962C8B-B14F-4D97-AF65-F5344CB8AC3E}">
        <p14:creationId xmlns:p14="http://schemas.microsoft.com/office/powerpoint/2010/main" val="1339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2307</Words>
  <Application>Microsoft Office PowerPoint</Application>
  <PresentationFormat>Custom</PresentationFormat>
  <Paragraphs>296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Metropolitan</vt:lpstr>
      <vt:lpstr>Tuberculosis</vt:lpstr>
      <vt:lpstr>Outline</vt:lpstr>
      <vt:lpstr>Epidemiology</vt:lpstr>
      <vt:lpstr>PowerPoint Presentation</vt:lpstr>
      <vt:lpstr>Transmission and basic pathogenesis</vt:lpstr>
      <vt:lpstr>PowerPoint Presentation</vt:lpstr>
      <vt:lpstr>IGRA and TST – cellular immunity</vt:lpstr>
      <vt:lpstr>Latent TB</vt:lpstr>
      <vt:lpstr>Latent TB Treatment</vt:lpstr>
      <vt:lpstr>Chronic  (classic) Pulmonary TB</vt:lpstr>
      <vt:lpstr>PowerPoint Presentation</vt:lpstr>
      <vt:lpstr>Chronic Pulmonary TB</vt:lpstr>
      <vt:lpstr>Diagnosis of pulmonary TB</vt:lpstr>
      <vt:lpstr>Treatment of pulmonary TB</vt:lpstr>
      <vt:lpstr>Treatment</vt:lpstr>
      <vt:lpstr>Common side effects</vt:lpstr>
      <vt:lpstr>Types of Extrapulmonary TB</vt:lpstr>
      <vt:lpstr>Miliary TB</vt:lpstr>
      <vt:lpstr>Miliary TB</vt:lpstr>
      <vt:lpstr> TB meningitis</vt:lpstr>
      <vt:lpstr>Pericarditis</vt:lpstr>
      <vt:lpstr>Pott’s Disease</vt:lpstr>
      <vt:lpstr> Peripheral osteoarticular TB</vt:lpstr>
      <vt:lpstr>GU system disease</vt:lpstr>
      <vt:lpstr>Peripheral TB Lymphadenitis (Scrofula)</vt:lpstr>
      <vt:lpstr>Fibrotic disease</vt:lpstr>
      <vt:lpstr>Prevention</vt:lpstr>
      <vt:lpstr>Summary</vt:lpstr>
      <vt:lpstr>Individual Readiness Assessment Test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2018-05-10T13:57:16Z</dcterms:created>
  <dcterms:modified xsi:type="dcterms:W3CDTF">2022-06-01T21:13:10Z</dcterms:modified>
</cp:coreProperties>
</file>